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9"/>
  </p:notesMasterIdLst>
  <p:handoutMasterIdLst>
    <p:handoutMasterId r:id="rId7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9" r:id="rId51"/>
    <p:sldId id="308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4" r:id="rId64"/>
    <p:sldId id="321" r:id="rId65"/>
    <p:sldId id="322" r:id="rId66"/>
    <p:sldId id="325" r:id="rId67"/>
    <p:sldId id="323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10E442A-E1CD-4194-8A1B-25F440F61F99}">
          <p14:sldIdLst>
            <p14:sldId id="256"/>
          </p14:sldIdLst>
        </p14:section>
        <p14:section name="Overview" id="{346CC644-AE06-4BA3-A5FA-AF275C5A988B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</p14:sldIdLst>
        </p14:section>
        <p14:section name="Examples" id="{D98344A5-363A-4AFE-90DE-751E83B95017}">
          <p14:sldIdLst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</p14:sldIdLst>
        </p14:section>
        <p14:section name="Visualizing" id="{22A43C6B-48FE-41E9-851D-67C930DDD8B7}">
          <p14:sldIdLst>
            <p14:sldId id="288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</p14:sldIdLst>
        </p14:section>
        <p14:section name="Effect plots" id="{F1A54E76-B723-467B-A983-DAF3D1E0E58D}">
          <p14:sldIdLst>
            <p14:sldId id="303"/>
            <p14:sldId id="304"/>
            <p14:sldId id="305"/>
            <p14:sldId id="306"/>
            <p14:sldId id="307"/>
          </p14:sldIdLst>
        </p14:section>
        <p14:section name="Case study" id="{5A6C5593-685F-42FF-ACF1-33CF88E056D0}">
          <p14:sldIdLst>
            <p14:sldId id="309"/>
            <p14:sldId id="308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</p14:sldIdLst>
        </p14:section>
        <p14:section name="Model diagnostics" id="{81B5A860-7A4B-47D3-8273-2191AAF99C7C}">
          <p14:sldIdLst>
            <p14:sldId id="318"/>
            <p14:sldId id="319"/>
            <p14:sldId id="320"/>
            <p14:sldId id="324"/>
            <p14:sldId id="321"/>
            <p14:sldId id="322"/>
            <p14:sldId id="325"/>
            <p14:sldId id="3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9" d="100"/>
          <a:sy n="99" d="100"/>
        </p:scale>
        <p:origin x="732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8EECE-334B-41ED-919F-0040B1C92F9F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801BA-3193-43C4-B2EA-C1561572C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216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617558">
              <a:defRPr sz="2200"/>
            </a:pPr>
            <a:r>
              <a:rPr dirty="0"/>
              <a:t>- Began with press release in 1999 - yellow skin, FOI in 2000, two years to get data, cost $800</a:t>
            </a:r>
          </a:p>
          <a:p>
            <a:pPr defTabSz="617558">
              <a:defRPr sz="2200"/>
            </a:pPr>
            <a:r>
              <a:rPr dirty="0"/>
              <a:t>- looked at differences in treatment in situations where police have discretion</a:t>
            </a:r>
          </a:p>
          <a:p>
            <a:pPr defTabSz="617558">
              <a:defRPr sz="2200"/>
            </a:pPr>
            <a:r>
              <a:rPr dirty="0"/>
              <a:t>- 5 reporters, two editors, one stats expert, three database specialists, one lawyer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0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285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E6B5B5-ABFA-4034-A522-DE6D7C4F5277}" type="slidenum">
              <a:rPr lang="en-US" altLang="en-US"/>
              <a:pPr/>
              <a:t>62</a:t>
            </a:fld>
            <a:endParaRPr lang="en-US" alt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12/15/2022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12/15/2022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12/15/2022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6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9.wmf"/><Relationship Id="rId4" Type="http://schemas.openxmlformats.org/officeDocument/2006/relationships/oleObject" Target="../embeddings/oleObject2.bin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429000"/>
            <a:ext cx="7772400" cy="70802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6136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http://friendly.github.io/psy6136 </a:t>
            </a:r>
          </a:p>
          <a:p>
            <a:endParaRPr lang="en-US" dirty="0"/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15D465FD-F1E7-4DD7-A16E-F94296DB3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578350"/>
            <a:ext cx="1495928" cy="1730890"/>
          </a:xfrm>
          <a:prstGeom prst="rect">
            <a:avLst/>
          </a:prstGeom>
        </p:spPr>
      </p:pic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82E36437-FB1B-4935-AF18-CE18C68FB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72" y="4578350"/>
            <a:ext cx="1495928" cy="17308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7C3651-4966-4498-8F71-E61237A98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19" y="406160"/>
            <a:ext cx="7857143" cy="2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ACEB9-54D6-4FA1-B2FA-D9163F81C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Modeling approaches: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0CEB70-A1CC-44BB-A2AB-D10C58B2D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990600"/>
            <a:ext cx="4040188" cy="457200"/>
          </a:xfrm>
          <a:solidFill>
            <a:schemeClr val="accent3">
              <a:lumMod val="75000"/>
              <a:alpha val="70000"/>
            </a:schemeClr>
          </a:solidFill>
        </p:spPr>
        <p:txBody>
          <a:bodyPr/>
          <a:lstStyle/>
          <a:p>
            <a:r>
              <a:rPr lang="en-US" dirty="0"/>
              <a:t>Association models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2A166E-E677-4CC4-933C-68A00A18B4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447800"/>
            <a:ext cx="4040188" cy="4678363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sz="2000" dirty="0"/>
              <a:t>Loglinear models</a:t>
            </a:r>
          </a:p>
          <a:p>
            <a:pPr marL="0" indent="0">
              <a:buNone/>
            </a:pPr>
            <a:r>
              <a:rPr lang="en-US" sz="1600" dirty="0"/>
              <a:t>     (contingency table form)</a:t>
            </a:r>
          </a:p>
          <a:p>
            <a:pPr marL="0" indent="0">
              <a:buNone/>
            </a:pPr>
            <a:r>
              <a:rPr lang="en-US" sz="1600" dirty="0"/>
              <a:t>     [Admit][Gender Dept]</a:t>
            </a:r>
          </a:p>
          <a:p>
            <a:pPr marL="0" indent="0">
              <a:buNone/>
            </a:pPr>
            <a:r>
              <a:rPr lang="en-US" sz="1600" dirty="0"/>
              <a:t>     [Admit Dept][Gender Dept]</a:t>
            </a:r>
          </a:p>
          <a:p>
            <a:pPr marL="0" indent="0">
              <a:buNone/>
            </a:pPr>
            <a:r>
              <a:rPr lang="en-US" sz="1600" dirty="0"/>
              <a:t>     [</a:t>
            </a:r>
            <a:r>
              <a:rPr lang="en-US" sz="1600" dirty="0" err="1"/>
              <a:t>AdmitDept</a:t>
            </a:r>
            <a:r>
              <a:rPr lang="en-US" sz="1600" dirty="0"/>
              <a:t>][</a:t>
            </a:r>
            <a:r>
              <a:rPr lang="en-US" sz="1600" dirty="0" err="1"/>
              <a:t>AdmitGender</a:t>
            </a:r>
            <a:r>
              <a:rPr lang="en-US" sz="1600" dirty="0"/>
              <a:t>][</a:t>
            </a:r>
            <a:r>
              <a:rPr lang="en-US" sz="1600" dirty="0" err="1"/>
              <a:t>GenderDept</a:t>
            </a:r>
            <a:r>
              <a:rPr lang="en-US" sz="1600" dirty="0"/>
              <a:t>]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Poisson GLMs</a:t>
            </a:r>
          </a:p>
          <a:p>
            <a:pPr marL="0" indent="0">
              <a:buNone/>
            </a:pPr>
            <a:r>
              <a:rPr lang="en-US" sz="1600" dirty="0"/>
              <a:t>     (Frequency data frame)</a:t>
            </a:r>
          </a:p>
          <a:p>
            <a:pPr marL="0" indent="0">
              <a:buNone/>
            </a:pPr>
            <a:r>
              <a:rPr lang="en-US" sz="1600" dirty="0"/>
              <a:t>     Freq ~ Admit + Gender * Dept</a:t>
            </a:r>
          </a:p>
          <a:p>
            <a:pPr marL="0" indent="0">
              <a:buNone/>
            </a:pPr>
            <a:r>
              <a:rPr lang="en-US" sz="1600" dirty="0"/>
              <a:t>     Freq ~ Admit*Dept + Gender*Dept</a:t>
            </a:r>
          </a:p>
          <a:p>
            <a:pPr marL="0" indent="0">
              <a:buNone/>
            </a:pPr>
            <a:r>
              <a:rPr lang="en-US" sz="1600" dirty="0"/>
              <a:t>     Freq ~ Admit*(Dept + Gender) + </a:t>
            </a:r>
          </a:p>
          <a:p>
            <a:pPr marL="0" indent="0">
              <a:buNone/>
            </a:pPr>
            <a:r>
              <a:rPr lang="en-US" sz="1600" dirty="0"/>
              <a:t>                 Gender*Dept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Ordinal variables</a:t>
            </a:r>
          </a:p>
          <a:p>
            <a:pPr marL="0" indent="0">
              <a:buNone/>
            </a:pPr>
            <a:r>
              <a:rPr lang="en-US" sz="1600" dirty="0"/>
              <a:t>     Freq ~ right + left + </a:t>
            </a:r>
            <a:r>
              <a:rPr lang="en-US" sz="1600" dirty="0" err="1"/>
              <a:t>Diag</a:t>
            </a:r>
            <a:r>
              <a:rPr lang="en-US" sz="1600" dirty="0"/>
              <a:t>(right, left)</a:t>
            </a:r>
          </a:p>
          <a:p>
            <a:pPr marL="0" indent="0">
              <a:buNone/>
            </a:pPr>
            <a:r>
              <a:rPr lang="en-US" sz="1600" dirty="0"/>
              <a:t>     Freq ~ right + left + </a:t>
            </a:r>
            <a:r>
              <a:rPr lang="en-US" sz="1600" dirty="0" err="1"/>
              <a:t>Symm</a:t>
            </a:r>
            <a:r>
              <a:rPr lang="en-US" sz="1600" dirty="0"/>
              <a:t>(right, left)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FE1C0F-4E9A-4AE8-A405-2921D4BEDC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1206" y="990600"/>
            <a:ext cx="4115594" cy="457200"/>
          </a:xfrm>
          <a:solidFill>
            <a:schemeClr val="accent3">
              <a:lumMod val="75000"/>
              <a:alpha val="70000"/>
            </a:schemeClr>
          </a:solidFill>
        </p:spPr>
        <p:txBody>
          <a:bodyPr/>
          <a:lstStyle/>
          <a:p>
            <a:r>
              <a:rPr lang="en-US" dirty="0"/>
              <a:t>Response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326B25-658E-4220-8920-042E861F4E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84065" y="1447800"/>
            <a:ext cx="4102735" cy="4678363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sz="2000" dirty="0"/>
              <a:t>Binary response</a:t>
            </a:r>
          </a:p>
          <a:p>
            <a:r>
              <a:rPr lang="en-US" sz="1600" dirty="0"/>
              <a:t>Categorical predictors: logit models</a:t>
            </a:r>
          </a:p>
          <a:p>
            <a:pPr marL="0" indent="0">
              <a:buNone/>
            </a:pPr>
            <a:r>
              <a:rPr lang="en-US" sz="1600" dirty="0"/>
              <a:t>     logit(Admit) ~ 1</a:t>
            </a:r>
          </a:p>
          <a:p>
            <a:pPr marL="0" indent="0">
              <a:buNone/>
            </a:pPr>
            <a:r>
              <a:rPr lang="en-US" sz="1600" dirty="0"/>
              <a:t>     logit(Admit) ~ Dept</a:t>
            </a:r>
          </a:p>
          <a:p>
            <a:pPr marL="0" indent="0">
              <a:buNone/>
            </a:pPr>
            <a:r>
              <a:rPr lang="en-US" sz="1600" dirty="0"/>
              <a:t>     logit(Admit) ~ Dept + Gender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800" dirty="0"/>
              <a:t>Continuous/mixed predictors</a:t>
            </a:r>
          </a:p>
          <a:p>
            <a:r>
              <a:rPr lang="en-US" sz="1600" dirty="0"/>
              <a:t>  Logistic regression models</a:t>
            </a:r>
          </a:p>
          <a:p>
            <a:pPr marL="0" indent="0">
              <a:buNone/>
            </a:pPr>
            <a:r>
              <a:rPr lang="en-US" sz="1600" dirty="0"/>
              <a:t>          </a:t>
            </a:r>
            <a:r>
              <a:rPr lang="en-US" sz="1600" dirty="0" err="1"/>
              <a:t>Pr</a:t>
            </a:r>
            <a:r>
              <a:rPr lang="en-US" sz="1600" dirty="0"/>
              <a:t>(Admit) ~ Dept + Gender + Age + </a:t>
            </a:r>
            <a:r>
              <a:rPr lang="en-US" sz="1600" b="1" dirty="0"/>
              <a:t>GRE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800" dirty="0"/>
              <a:t>Polytomous response</a:t>
            </a:r>
          </a:p>
          <a:p>
            <a:r>
              <a:rPr lang="en-US" sz="1600" dirty="0"/>
              <a:t>Ordinal: proportional odds model</a:t>
            </a:r>
          </a:p>
          <a:p>
            <a:pPr marL="0" indent="0">
              <a:buNone/>
            </a:pPr>
            <a:r>
              <a:rPr lang="en-US" sz="1600" dirty="0"/>
              <a:t>     Improve ~ Age + Sex + Treatment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800" dirty="0"/>
              <a:t>General multinomial model</a:t>
            </a:r>
          </a:p>
          <a:p>
            <a:pPr marL="0" indent="0">
              <a:buNone/>
            </a:pPr>
            <a:r>
              <a:rPr lang="en-US" sz="1600" dirty="0"/>
              <a:t>     </a:t>
            </a:r>
            <a:r>
              <a:rPr lang="en-US" sz="1600" dirty="0" err="1"/>
              <a:t>WomenWork</a:t>
            </a:r>
            <a:r>
              <a:rPr lang="en-US" sz="1600" dirty="0"/>
              <a:t> ~ Kids + </a:t>
            </a:r>
            <a:r>
              <a:rPr lang="en-US" sz="1600" dirty="0" err="1"/>
              <a:t>HusbandIncome</a:t>
            </a:r>
            <a:endParaRPr lang="en-US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8DD88F-EB73-408E-A6F5-9D46CC2FC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E799F33-37ED-48A3-9629-46BF14CED112}"/>
              </a:ext>
            </a:extLst>
          </p:cNvPr>
          <p:cNvSpPr/>
          <p:nvPr/>
        </p:nvSpPr>
        <p:spPr>
          <a:xfrm>
            <a:off x="278849" y="2107933"/>
            <a:ext cx="366044" cy="1771048"/>
          </a:xfrm>
          <a:custGeom>
            <a:avLst/>
            <a:gdLst>
              <a:gd name="connsiteX0" fmla="*/ 317917 w 366044"/>
              <a:gd name="connsiteY0" fmla="*/ 0 h 1771048"/>
              <a:gd name="connsiteX1" fmla="*/ 284 w 366044"/>
              <a:gd name="connsiteY1" fmla="*/ 856648 h 1771048"/>
              <a:gd name="connsiteX2" fmla="*/ 366044 w 366044"/>
              <a:gd name="connsiteY2" fmla="*/ 1771048 h 17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6044" h="1771048">
                <a:moveTo>
                  <a:pt x="317917" y="0"/>
                </a:moveTo>
                <a:cubicBezTo>
                  <a:pt x="155090" y="280736"/>
                  <a:pt x="-7737" y="561473"/>
                  <a:pt x="284" y="856648"/>
                </a:cubicBezTo>
                <a:cubicBezTo>
                  <a:pt x="8305" y="1151823"/>
                  <a:pt x="187174" y="1461435"/>
                  <a:pt x="366044" y="1771048"/>
                </a:cubicBezTo>
              </a:path>
            </a:pathLst>
          </a:custGeom>
          <a:noFill/>
          <a:ln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C1BBC5-F40C-4C1D-81E6-E79BB00D0985}"/>
              </a:ext>
            </a:extLst>
          </p:cNvPr>
          <p:cNvCxnSpPr/>
          <p:nvPr/>
        </p:nvCxnSpPr>
        <p:spPr>
          <a:xfrm>
            <a:off x="3810000" y="2286000"/>
            <a:ext cx="914400" cy="0"/>
          </a:xfrm>
          <a:prstGeom prst="straightConnector1">
            <a:avLst/>
          </a:prstGeom>
          <a:ln w="2540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FB43B0-AAAB-4E76-AE70-253465FE31DB}"/>
              </a:ext>
            </a:extLst>
          </p:cNvPr>
          <p:cNvCxnSpPr>
            <a:cxnSpLocks/>
          </p:cNvCxnSpPr>
          <p:nvPr/>
        </p:nvCxnSpPr>
        <p:spPr>
          <a:xfrm flipV="1">
            <a:off x="3733800" y="2514600"/>
            <a:ext cx="990600" cy="1524000"/>
          </a:xfrm>
          <a:prstGeom prst="straightConnector1">
            <a:avLst/>
          </a:prstGeom>
          <a:ln w="2540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49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C4BD14A-0F3D-4FE0-9839-83682DB0E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Modeling approaches: Overview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A854DE-5825-4E0E-8FA9-CEF000EF1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2F3CBA3-4FDE-4C35-85AC-2ED8FEADF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172012"/>
            <a:ext cx="8458200" cy="518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68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AE6CC-4D0B-40D5-BF79-3DECF3917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0468F0-5DA7-4510-B833-1EEE156AE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6653C4-73D5-4458-AC86-A9981E3F7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8171428" cy="1571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215CA6-9AAC-4EE6-816A-164ED0B69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48" y="3324029"/>
            <a:ext cx="8180952" cy="2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841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AD422-9899-4EE0-A4E8-C1C3A54D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Arthritis treatment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AFD2EF-E9FC-4EA8-B05C-135E1E05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663084-990A-487D-BB38-61E0656FC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05000"/>
            <a:ext cx="3857143" cy="3933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A69AFE-A2A7-4ECC-9DAF-01F88AD7D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52880"/>
            <a:ext cx="4066667" cy="2219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F737DD-C6EE-4C6C-A2DD-6FAFF8712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9459" y="3810248"/>
            <a:ext cx="4019048" cy="1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8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5FE53-BCA3-482D-B3BE-6A6E5A270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Berkeley admissions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D3B8F1-6781-472C-9238-91262CDC1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00B647-0EE5-43C2-A9A8-0A1BA937A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1200"/>
            <a:ext cx="4038095" cy="3580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98F029-C9BF-4705-B326-754D78F9C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800" y="1676400"/>
            <a:ext cx="4000000" cy="2219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D79C5E-C78C-40A7-B0C9-DFFFE687D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800" y="4126141"/>
            <a:ext cx="4000000" cy="1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7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65F2B-6503-4FAB-A4FC-2B11B30F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Survival in the Donner party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B236B9-1401-4C34-98D5-4B549A02C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C2CB2F-CD51-4CF2-A127-DFCA39C3D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682362"/>
            <a:ext cx="4038095" cy="3961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A0C0AB-DD7A-4233-B0CA-B89626A82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" y="1905000"/>
            <a:ext cx="4000000" cy="11333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0B583-AB25-457D-9915-38995E20F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61" y="3367548"/>
            <a:ext cx="4000000" cy="1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0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80E92-F24D-49D6-8A88-3D47C31C2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Binary response: What’s wrong with OLS?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ED0E25-76E6-4261-9CF6-CECD279F5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FFED96-101E-4B6C-B8C1-D146AA7C7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610" y="1735380"/>
            <a:ext cx="3876190" cy="38761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C7A021-B520-416C-9D29-86D90E4B3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45540"/>
            <a:ext cx="3847619" cy="1123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B45E88-C49E-460D-A9E5-912846C96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3048000"/>
            <a:ext cx="3847619" cy="2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4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538D6-CA62-4E0D-B53B-8858ED218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Linear regression vs Logistic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2738C9-2B5B-4B92-8D1A-872472C74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F80C466-2554-41A3-B61E-52E3A55A2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70000"/>
            <a:ext cx="8229600" cy="4204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AB8370-2DBF-4C2A-B1A1-CEDEA9B7AA8A}"/>
              </a:ext>
            </a:extLst>
          </p:cNvPr>
          <p:cNvSpPr txBox="1"/>
          <p:nvPr/>
        </p:nvSpPr>
        <p:spPr>
          <a:xfrm>
            <a:off x="457200" y="5791200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linear with x</a:t>
            </a:r>
          </a:p>
          <a:p>
            <a:r>
              <a:rPr lang="en-US" dirty="0"/>
              <a:t>constant residual variance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E98D04-5C4B-40C3-AF10-6115C799F953}"/>
              </a:ext>
            </a:extLst>
          </p:cNvPr>
          <p:cNvSpPr txBox="1"/>
          <p:nvPr/>
        </p:nvSpPr>
        <p:spPr>
          <a:xfrm>
            <a:off x="4800600" y="5791200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~ logit (x)</a:t>
            </a:r>
          </a:p>
          <a:p>
            <a:r>
              <a:rPr lang="en-US" dirty="0"/>
              <a:t>non-constant residual variance ~ p (1-p)</a:t>
            </a:r>
          </a:p>
        </p:txBody>
      </p:sp>
    </p:spTree>
    <p:extLst>
      <p:ext uri="{BB962C8B-B14F-4D97-AF65-F5344CB8AC3E}">
        <p14:creationId xmlns:p14="http://schemas.microsoft.com/office/powerpoint/2010/main" val="2571001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BA1EE-B95D-4A3B-AEED-E6005860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96E451-7DCE-42B3-9377-41F6F746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B392AF-1200-4F27-9C2E-0745FB0EC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991" y="1730618"/>
            <a:ext cx="3923809" cy="3885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8C021E-B6A9-41D2-9BA3-8FE492512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48" y="1730618"/>
            <a:ext cx="4104762" cy="14285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030054-8034-4B0D-BF06-E2B9AD86C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212" y="3352800"/>
            <a:ext cx="4095238" cy="1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98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E5F52-764A-4E1E-B2E1-8A228E5EE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regression: One predictor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5CBB13-CC08-46B3-A5D2-FB480A9D1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129ABE-8B06-4014-93C1-1769FC020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28709"/>
            <a:ext cx="8171428" cy="1542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300569-45D1-4FDC-81FC-DDE5C1628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72" y="3072149"/>
            <a:ext cx="8171428" cy="18285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4042CB-C631-4935-8094-687E1C017962}"/>
              </a:ext>
            </a:extLst>
          </p:cNvPr>
          <p:cNvSpPr txBox="1"/>
          <p:nvPr/>
        </p:nvSpPr>
        <p:spPr>
          <a:xfrm>
            <a:off x="609600" y="5105400"/>
            <a:ext cx="80190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Thinking logistically: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Model is for the </a:t>
            </a:r>
            <a:r>
              <a:rPr lang="en-US" sz="2000" dirty="0">
                <a:solidFill>
                  <a:srgbClr val="0070C0"/>
                </a:solidFill>
              </a:rPr>
              <a:t>log odds </a:t>
            </a:r>
            <a:r>
              <a:rPr lang="en-US" sz="2000" dirty="0"/>
              <a:t>of the marked response, Y =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Can always back transform with logit</a:t>
            </a:r>
            <a:r>
              <a:rPr lang="en-US" sz="2000" baseline="30000" dirty="0"/>
              <a:t>-1</a:t>
            </a:r>
            <a:r>
              <a:rPr lang="en-US" sz="2000" dirty="0"/>
              <a:t> to get </a:t>
            </a:r>
            <a:r>
              <a:rPr lang="en-US" sz="2000" dirty="0">
                <a:solidFill>
                  <a:srgbClr val="0070C0"/>
                </a:solidFill>
              </a:rPr>
              <a:t>probability</a:t>
            </a:r>
            <a:r>
              <a:rPr lang="en-US" sz="2000" dirty="0"/>
              <a:t> of Y = 1</a:t>
            </a:r>
          </a:p>
        </p:txBody>
      </p:sp>
    </p:spTree>
    <p:extLst>
      <p:ext uri="{BB962C8B-B14F-4D97-AF65-F5344CB8AC3E}">
        <p14:creationId xmlns:p14="http://schemas.microsoft.com/office/powerpoint/2010/main" val="4292971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47842-4121-4702-8185-05B207286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Model-based methods: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DFA67-F464-4291-9AF0-5ABD94DE3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9B3F3C-7925-463F-A267-AB48D5DCA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8171428" cy="2123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0B222F-5855-4978-8B72-5E1FD84C5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851540"/>
            <a:ext cx="8171428" cy="2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73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6813E-F63F-4D5B-9491-D5AB869E9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regression: One predictor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1AEEC9-D5F9-4549-8F47-E3C2E86A7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3EA1CB-4868-4D07-9C8C-BB9851889AFF}"/>
              </a:ext>
            </a:extLst>
          </p:cNvPr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coefficients, </a:t>
            </a:r>
            <a:r>
              <a:rPr lang="en-US" dirty="0">
                <a:sym typeface="Symbol MT" panose="05050102010706020507" pitchFamily="18" charset="2"/>
              </a:rPr>
              <a:t>, </a:t>
            </a:r>
            <a:r>
              <a:rPr lang="en-US" dirty="0">
                <a:sym typeface="Symbol" panose="05050102010706020507" pitchFamily="18" charset="2"/>
              </a:rPr>
              <a:t> of this model have simple interpretations in terms of odds &amp; log odds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B170B-A81E-40D5-BE7B-580A7C3D0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77" y="2172625"/>
            <a:ext cx="3351952" cy="596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FD8715-B1D9-4F90-82F0-ED0943A94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202149"/>
            <a:ext cx="4104943" cy="537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9C5521-3497-45C1-9C69-7ED8D91768A2}"/>
              </a:ext>
            </a:extLst>
          </p:cNvPr>
          <p:cNvSpPr txBox="1"/>
          <p:nvPr/>
        </p:nvSpPr>
        <p:spPr>
          <a:xfrm>
            <a:off x="533400" y="3048000"/>
            <a:ext cx="8153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b"/>
            </a:pPr>
            <a:r>
              <a:rPr lang="en-US" dirty="0">
                <a:sym typeface="Symbol" panose="05050102010706020507" pitchFamily="18" charset="2"/>
              </a:rPr>
              <a:t>is the change in log odds for a </a:t>
            </a:r>
            <a:r>
              <a:rPr lang="en-US" dirty="0">
                <a:solidFill>
                  <a:srgbClr val="0070C0"/>
                </a:solidFill>
                <a:sym typeface="Symbol" panose="05050102010706020507" pitchFamily="18" charset="2"/>
              </a:rPr>
              <a:t>unit increase </a:t>
            </a:r>
            <a:r>
              <a:rPr lang="en-US" dirty="0">
                <a:sym typeface="Symbol" panose="05050102010706020507" pitchFamily="18" charset="2"/>
              </a:rPr>
              <a:t>in x</a:t>
            </a:r>
          </a:p>
          <a:p>
            <a:r>
              <a:rPr lang="en-US" dirty="0">
                <a:sym typeface="Symbol" panose="05050102010706020507" pitchFamily="18" charset="2"/>
              </a:rPr>
              <a:t>      The odds of Y=1 are multiplied by e</a:t>
            </a:r>
            <a:r>
              <a:rPr lang="en-US" baseline="30000" dirty="0">
                <a:sym typeface="Symbol" panose="05050102010706020507" pitchFamily="18" charset="2"/>
              </a:rPr>
              <a:t></a:t>
            </a:r>
            <a:r>
              <a:rPr lang="en-US" dirty="0">
                <a:sym typeface="Symbol" panose="05050102010706020507" pitchFamily="18" charset="2"/>
              </a:rPr>
              <a:t> for each unit increase in x</a:t>
            </a:r>
          </a:p>
          <a:p>
            <a:pPr marL="285750" indent="-285750">
              <a:buFont typeface="Symbol" panose="05050102010706020507" pitchFamily="18" charset="2"/>
              <a:buChar char="a"/>
            </a:pPr>
            <a:r>
              <a:rPr lang="en-US" dirty="0">
                <a:sym typeface="Symbol" panose="05050102010706020507" pitchFamily="18" charset="2"/>
              </a:rPr>
              <a:t>is the log odds </a:t>
            </a:r>
            <a:r>
              <a:rPr lang="en-US" dirty="0">
                <a:solidFill>
                  <a:srgbClr val="0070C0"/>
                </a:solidFill>
                <a:sym typeface="Symbol" panose="05050102010706020507" pitchFamily="18" charset="2"/>
              </a:rPr>
              <a:t>when x=0</a:t>
            </a:r>
          </a:p>
          <a:p>
            <a:r>
              <a:rPr lang="en-US" dirty="0">
                <a:sym typeface="Symbol" panose="05050102010706020507" pitchFamily="18" charset="2"/>
              </a:rPr>
              <a:t>      The odds of Y=1 when x=0 is e</a:t>
            </a:r>
            <a:r>
              <a:rPr lang="en-US" baseline="30000" dirty="0">
                <a:sym typeface="Symbol MT" panose="05050102010706020507" pitchFamily="18" charset="2"/>
              </a:rPr>
              <a:t></a:t>
            </a:r>
          </a:p>
          <a:p>
            <a:endParaRPr lang="en-US" dirty="0">
              <a:sym typeface="Symbol MT" panose="05050102010706020507" pitchFamily="18" charset="2"/>
            </a:endParaRPr>
          </a:p>
          <a:p>
            <a:r>
              <a:rPr lang="en-US" dirty="0">
                <a:sym typeface="Symbol MT" panose="05050102010706020507" pitchFamily="18" charset="2"/>
              </a:rPr>
              <a:t>In R, use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 MT" panose="05050102010706020507" pitchFamily="18" charset="2"/>
              </a:rPr>
              <a:t>exp(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 MT" panose="05050102010706020507" pitchFamily="18" charset="2"/>
              </a:rPr>
              <a:t>coef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 MT" panose="05050102010706020507" pitchFamily="18" charset="2"/>
              </a:rPr>
              <a:t>(model)) </a:t>
            </a:r>
            <a:r>
              <a:rPr lang="en-US" dirty="0">
                <a:sym typeface="Symbol MT" panose="05050102010706020507" pitchFamily="18" charset="2"/>
              </a:rPr>
              <a:t>to get these values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Another interpretation: In terms of probability, the </a:t>
            </a:r>
            <a:r>
              <a:rPr lang="en-US" dirty="0">
                <a:solidFill>
                  <a:srgbClr val="0070C0"/>
                </a:solidFill>
                <a:sym typeface="Symbol" panose="05050102010706020507" pitchFamily="18" charset="2"/>
              </a:rPr>
              <a:t>slope</a:t>
            </a:r>
            <a:r>
              <a:rPr lang="en-US" dirty="0">
                <a:sym typeface="Symbol" panose="05050102010706020507" pitchFamily="18" charset="2"/>
              </a:rPr>
              <a:t> of the logistic regression curve is </a:t>
            </a:r>
            <a:r>
              <a:rPr lang="el-GR" dirty="0">
                <a:sym typeface="Symbol" panose="05050102010706020507" pitchFamily="18" charset="2"/>
              </a:rPr>
              <a:t>π</a:t>
            </a:r>
            <a:r>
              <a:rPr lang="en-US" dirty="0">
                <a:sym typeface="Symbol" panose="05050102010706020507" pitchFamily="18" charset="2"/>
              </a:rPr>
              <a:t>(1-</a:t>
            </a:r>
            <a:r>
              <a:rPr lang="el-GR" dirty="0">
                <a:sym typeface="Symbol" panose="05050102010706020507" pitchFamily="18" charset="2"/>
              </a:rPr>
              <a:t>π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r>
              <a:rPr lang="en-US" dirty="0">
                <a:sym typeface="Symbol" panose="05050102010706020507" pitchFamily="18" charset="2"/>
              </a:rPr>
              <a:t>This has the </a:t>
            </a:r>
            <a:r>
              <a:rPr lang="en-US" dirty="0">
                <a:solidFill>
                  <a:srgbClr val="0070C0"/>
                </a:solidFill>
                <a:sym typeface="Symbol" panose="05050102010706020507" pitchFamily="18" charset="2"/>
              </a:rPr>
              <a:t>maximum</a:t>
            </a:r>
            <a:r>
              <a:rPr lang="en-US" dirty="0">
                <a:sym typeface="Symbol" panose="05050102010706020507" pitchFamily="18" charset="2"/>
              </a:rPr>
              <a:t> value /4 when </a:t>
            </a:r>
            <a:r>
              <a:rPr lang="el-GR" dirty="0">
                <a:sym typeface="Symbol" panose="05050102010706020507" pitchFamily="18" charset="2"/>
              </a:rPr>
              <a:t>π</a:t>
            </a:r>
            <a:r>
              <a:rPr lang="en-US" dirty="0">
                <a:sym typeface="Symbol" panose="05050102010706020507" pitchFamily="18" charset="2"/>
              </a:rPr>
              <a:t> = ½</a:t>
            </a:r>
          </a:p>
          <a:p>
            <a:endParaRPr 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56107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31BC-209C-4F2A-B9BD-73CA1B44B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regression: Multiple predictors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FE28B3-0A0C-471A-B196-5CF863337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AEA2E9-007D-4540-BB62-2BA5F0FFC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8171428" cy="628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87896D-F293-400C-8D9F-C36F99E82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58620"/>
            <a:ext cx="8171428" cy="1685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091C6B-06E5-446D-977D-42407BFB5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755183"/>
            <a:ext cx="8171428" cy="1219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DE31FC-BA68-458F-A796-971D12269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5085080"/>
            <a:ext cx="8171428" cy="1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055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1C9AD-FECA-40EB-A212-1DCAF29B2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Fitting the logistic </a:t>
            </a:r>
            <a:r>
              <a:rPr lang="en-US"/>
              <a:t>regression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31638F-EF2C-4DD0-BAD1-935738151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F8549A-ED78-4206-95D7-65787CE24860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regression models are the special case of generalized linear models, fit in R using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(..., family=binomial)</a:t>
            </a:r>
          </a:p>
          <a:p>
            <a:r>
              <a:rPr lang="en-US" dirty="0"/>
              <a:t>For this example, we define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Better</a:t>
            </a:r>
            <a:r>
              <a:rPr lang="en-US" dirty="0"/>
              <a:t> as any improvement at all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0817ED-5170-46F9-AC09-035CC0FA0C39}"/>
              </a:ext>
            </a:extLst>
          </p:cNvPr>
          <p:cNvSpPr txBox="1"/>
          <p:nvPr/>
        </p:nvSpPr>
        <p:spPr>
          <a:xfrm>
            <a:off x="457200" y="2218730"/>
            <a:ext cx="8229600" cy="55399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data(Arthritis, package="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Arthritis$Better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Arthritis$Improved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&gt; "None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063CBE-A528-42C9-9DB0-872693CFAEE3}"/>
              </a:ext>
            </a:extLst>
          </p:cNvPr>
          <p:cNvSpPr txBox="1"/>
          <p:nvPr/>
        </p:nvSpPr>
        <p:spPr>
          <a:xfrm>
            <a:off x="533400" y="2922985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 and print: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8722CC-EC04-4152-B1C5-612DD894BBDA}"/>
              </a:ext>
            </a:extLst>
          </p:cNvPr>
          <p:cNvSpPr txBox="1"/>
          <p:nvPr/>
        </p:nvSpPr>
        <p:spPr>
          <a:xfrm>
            <a:off x="533400" y="3559333"/>
            <a:ext cx="8153400" cy="246221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arth.logistic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(Better ~ Age, data=Arthritis, family=binomial))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Better ~ Age, family = binomial, data = Arthritis)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   Age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-2.6421       0.0492  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Degrees of Freedom: 83 Total (i.e. Null);  82 Residual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Null Deviance:	    116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Deviance: 109 	AIC: 113</a:t>
            </a:r>
          </a:p>
        </p:txBody>
      </p:sp>
    </p:spTree>
    <p:extLst>
      <p:ext uri="{BB962C8B-B14F-4D97-AF65-F5344CB8AC3E}">
        <p14:creationId xmlns:p14="http://schemas.microsoft.com/office/powerpoint/2010/main" val="3327078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AB9530-7B2B-4F8A-BC4F-C08115D18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4D6374-C255-43D3-8392-9DEA9BFA7A22}"/>
              </a:ext>
            </a:extLst>
          </p:cNvPr>
          <p:cNvSpPr txBox="1"/>
          <p:nvPr/>
        </p:nvSpPr>
        <p:spPr>
          <a:xfrm>
            <a:off x="457200" y="1237595"/>
            <a:ext cx="8229600" cy="440120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summary(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arth.logistic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Better ~ Age, family = binomial, data = Arthritis)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Deviance Residuals: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Min       1Q   Median       3Q      Max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-1.5106  -1.1277   0.0794   1.0677   1.7611  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Estimate Std. Error z value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(&gt;|z|)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-2.6421     1.0732   -2.46    0.014 *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Age           0.0492     0.0194    2.54    0.011 *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(Dispersion parameter for binomial family taken to be 1)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Null deviance: 116.45  on 83  degrees of freedom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deviance: 109.16  on 82  degrees of freedom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D3DBD9-E575-41C7-A281-BA2A340510FB}"/>
              </a:ext>
            </a:extLst>
          </p:cNvPr>
          <p:cNvSpPr txBox="1"/>
          <p:nvPr/>
        </p:nvSpPr>
        <p:spPr>
          <a:xfrm>
            <a:off x="457200" y="533400"/>
            <a:ext cx="784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summary() method gives details and tests of coefficients</a:t>
            </a:r>
          </a:p>
        </p:txBody>
      </p:sp>
    </p:spTree>
    <p:extLst>
      <p:ext uri="{BB962C8B-B14F-4D97-AF65-F5344CB8AC3E}">
        <p14:creationId xmlns:p14="http://schemas.microsoft.com/office/powerpoint/2010/main" val="23122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55AFEF-3393-46FA-8A10-734E9E81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Interpreting coefficients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DBC81C-9737-4F9C-9B95-D6D343CDD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F45C6D-2B32-486A-A1C5-1F23E0A6D651}"/>
              </a:ext>
            </a:extLst>
          </p:cNvPr>
          <p:cNvSpPr txBox="1"/>
          <p:nvPr/>
        </p:nvSpPr>
        <p:spPr>
          <a:xfrm>
            <a:off x="457200" y="1524000"/>
            <a:ext cx="39624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&gt; </a:t>
            </a:r>
            <a:r>
              <a:rPr lang="en-US" dirty="0" err="1"/>
              <a:t>coef</a:t>
            </a:r>
            <a:r>
              <a:rPr lang="en-US" dirty="0"/>
              <a:t>(</a:t>
            </a:r>
            <a:r>
              <a:rPr lang="en-US" dirty="0" err="1"/>
              <a:t>arth.logistic</a:t>
            </a:r>
            <a:r>
              <a:rPr lang="en-US" dirty="0"/>
              <a:t>)</a:t>
            </a:r>
          </a:p>
          <a:p>
            <a:r>
              <a:rPr lang="en-US" dirty="0"/>
              <a:t>(Intercept)         Age </a:t>
            </a:r>
          </a:p>
          <a:p>
            <a:r>
              <a:rPr lang="en-US" dirty="0"/>
              <a:t>   -2.64207     0.04925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537F89-F0E9-458B-B19A-ED0D22B1E191}"/>
              </a:ext>
            </a:extLst>
          </p:cNvPr>
          <p:cNvSpPr txBox="1"/>
          <p:nvPr/>
        </p:nvSpPr>
        <p:spPr>
          <a:xfrm>
            <a:off x="4572000" y="1524000"/>
            <a:ext cx="4114800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&gt; exp(</a:t>
            </a:r>
            <a:r>
              <a:rPr lang="en-US" dirty="0" err="1"/>
              <a:t>coef</a:t>
            </a:r>
            <a:r>
              <a:rPr lang="en-US" dirty="0"/>
              <a:t>(</a:t>
            </a:r>
            <a:r>
              <a:rPr lang="en-US" dirty="0" err="1"/>
              <a:t>arth.logistic</a:t>
            </a:r>
            <a:r>
              <a:rPr lang="en-US" dirty="0"/>
              <a:t>))</a:t>
            </a:r>
          </a:p>
          <a:p>
            <a:r>
              <a:rPr lang="en-US" dirty="0"/>
              <a:t>(Intercept)         Age </a:t>
            </a:r>
          </a:p>
          <a:p>
            <a:r>
              <a:rPr lang="en-US" dirty="0"/>
              <a:t>    0.07121     1.05048 </a:t>
            </a:r>
          </a:p>
          <a:p>
            <a:r>
              <a:rPr lang="en-US" dirty="0"/>
              <a:t>&gt; exp(10*</a:t>
            </a:r>
            <a:r>
              <a:rPr lang="en-US" dirty="0" err="1"/>
              <a:t>coef</a:t>
            </a:r>
            <a:r>
              <a:rPr lang="en-US" dirty="0"/>
              <a:t>(</a:t>
            </a:r>
            <a:r>
              <a:rPr lang="en-US" dirty="0" err="1"/>
              <a:t>arth.logistic</a:t>
            </a:r>
            <a:r>
              <a:rPr lang="en-US" dirty="0"/>
              <a:t>)[2])</a:t>
            </a:r>
          </a:p>
          <a:p>
            <a:r>
              <a:rPr lang="en-US" dirty="0"/>
              <a:t>  Age </a:t>
            </a:r>
          </a:p>
          <a:p>
            <a:r>
              <a:rPr lang="en-US" dirty="0"/>
              <a:t>1.636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08F57A-1162-477A-AAFC-E1129E08C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86" y="3812393"/>
            <a:ext cx="8171428" cy="2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039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FB2F4-BFFE-46F7-9095-EFE48A438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predictors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E79B5D-ADA8-4218-975F-A5D76BF6C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88C81C-E516-44EC-BEB9-EA28B616B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86" y="1343285"/>
            <a:ext cx="8171428" cy="4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43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CCC1-39B9-4174-82E1-3C4886281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predictors: Fitting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5586A7-524D-4FF9-A7A1-B81D801F2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496F0C-9BCA-4285-B3F8-15C10248C3E2}"/>
              </a:ext>
            </a:extLst>
          </p:cNvPr>
          <p:cNvSpPr txBox="1"/>
          <p:nvPr/>
        </p:nvSpPr>
        <p:spPr>
          <a:xfrm>
            <a:off x="533400" y="1584960"/>
            <a:ext cx="81534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arth.logistic2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(Better ~ I(Age - 50) + Sex + Treatment,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data=Arthritis, family=binomial)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9FD969-B967-4499-81B0-233A0EF93132}"/>
              </a:ext>
            </a:extLst>
          </p:cNvPr>
          <p:cNvSpPr txBox="1"/>
          <p:nvPr/>
        </p:nvSpPr>
        <p:spPr>
          <a:xfrm>
            <a:off x="457200" y="11430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 the main effects model.  Use I(Age – 50) to center Age, making </a:t>
            </a:r>
            <a:r>
              <a:rPr lang="en-US" dirty="0">
                <a:sym typeface="Symbol MT" panose="05050102010706020507" pitchFamily="18" charset="2"/>
              </a:rPr>
              <a:t> interpretable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7B31DF-858B-488B-9C06-D4B8E96B8024}"/>
              </a:ext>
            </a:extLst>
          </p:cNvPr>
          <p:cNvSpPr txBox="1"/>
          <p:nvPr/>
        </p:nvSpPr>
        <p:spPr>
          <a:xfrm>
            <a:off x="457200" y="22860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lmtest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coeftest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gives just the tests of coefficients provided by summary()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C6E9C3-F86B-4B43-8397-3398F040ABBF}"/>
              </a:ext>
            </a:extLst>
          </p:cNvPr>
          <p:cNvSpPr txBox="1"/>
          <p:nvPr/>
        </p:nvSpPr>
        <p:spPr>
          <a:xfrm>
            <a:off x="457200" y="2743200"/>
            <a:ext cx="82296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lmtest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coeftest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z test of coefficients: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Estimate Std. Error z value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(&gt;|z|)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-0.5781     0.3674   -1.57    0.116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I(Age - 50)        0.0487     0.0207    2.36    0.018 * 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SexMale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-1.4878     0.5948   -2.50    0.012 * 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TreatmentTreated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1.7598     0.5365    3.28    0.001 **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CF8954-AB2C-45B1-9745-BEFDDDC01872}"/>
              </a:ext>
            </a:extLst>
          </p:cNvPr>
          <p:cNvSpPr txBox="1"/>
          <p:nvPr/>
        </p:nvSpPr>
        <p:spPr>
          <a:xfrm>
            <a:off x="457200" y="5257800"/>
            <a:ext cx="8229600" cy="116955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broom::glance(arth.logistic2)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A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1 x 8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null.deviance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df.null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logLik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AIC   BIC deviance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df.residual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nobs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&lt;int&gt;  &lt;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   &lt;int&gt; &lt;int&gt;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          116.      83  -46.0  100.  110.     92.1          80    84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61E1F8-D803-43FB-90BB-21CF8CB1D70E}"/>
              </a:ext>
            </a:extLst>
          </p:cNvPr>
          <p:cNvSpPr txBox="1"/>
          <p:nvPr/>
        </p:nvSpPr>
        <p:spPr>
          <a:xfrm>
            <a:off x="457200" y="485648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broom::glance() </a:t>
            </a:r>
            <a:r>
              <a:rPr lang="en-US" dirty="0"/>
              <a:t>gives model fit statistics</a:t>
            </a:r>
          </a:p>
        </p:txBody>
      </p:sp>
    </p:spTree>
    <p:extLst>
      <p:ext uri="{BB962C8B-B14F-4D97-AF65-F5344CB8AC3E}">
        <p14:creationId xmlns:p14="http://schemas.microsoft.com/office/powerpoint/2010/main" val="279750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0EEC6-705D-4BDE-90EF-3C446E051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Interpreting coefficients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546542-661B-4332-BCAB-D3D5A6DDA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F329DA-540C-4034-B8EB-096435AD3F9E}"/>
              </a:ext>
            </a:extLst>
          </p:cNvPr>
          <p:cNvSpPr txBox="1"/>
          <p:nvPr/>
        </p:nvSpPr>
        <p:spPr>
          <a:xfrm>
            <a:off x="457200" y="1295400"/>
            <a:ext cx="8229600" cy="206210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(arth.logistic2),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OddsRatio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=exp(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(arth.logistic2)),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exp(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(arth.logistic2)))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OddsRatio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2.5 % 97.5 %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-0.5781     0.561 0.2647  1.132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I(Age - 50)       0.0487     1.050 1.0100  1.096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SexMale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-1.4878     0.226 0.0652  0.689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TreatmentTreated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1.7598     5.811 2.1187 17.727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E0B44F-FE68-421E-BFBA-7B657C782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" y="4114800"/>
            <a:ext cx="8171428" cy="2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026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F03BF-7333-41ED-A47C-D110C30A2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Hypothesis testing: 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DB24E6-EB69-4C1E-8289-B6400003E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74EB1A-7EF0-4722-99E2-C2B545909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43000"/>
            <a:ext cx="8171428" cy="12476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6EE6C8-4937-47E6-9D2A-68869A97B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600304"/>
            <a:ext cx="8171428" cy="923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76BE37-FA43-4953-8B95-F7F7D8872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733800"/>
            <a:ext cx="8171428" cy="657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F1AE3E-012B-42B6-A969-FC97FB5B3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4780635"/>
            <a:ext cx="8171428" cy="1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A38C6-88A7-410F-9917-442C2CEF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Maximum likelihood estimation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984DED-6246-4D48-AF02-2A3972BE9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124C04-53C8-442D-B81E-4C1DB65C5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2203395"/>
            <a:ext cx="8171428" cy="14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638129-D329-470C-811E-CF3D6ECEF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" y="3754120"/>
            <a:ext cx="8171428" cy="1295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2836A2-8846-42D3-8F01-B33D7F2EA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" y="5251280"/>
            <a:ext cx="8171428" cy="9714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6C174E-A4D7-468F-A71A-1F4A2D0B348E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classical linear models using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, we fit using ordinary least squares.</a:t>
            </a:r>
          </a:p>
          <a:p>
            <a:r>
              <a:rPr lang="en-US" dirty="0"/>
              <a:t>All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models use maximum likelihood estimation– better properties</a:t>
            </a:r>
          </a:p>
        </p:txBody>
      </p:sp>
    </p:spTree>
    <p:extLst>
      <p:ext uri="{BB962C8B-B14F-4D97-AF65-F5344CB8AC3E}">
        <p14:creationId xmlns:p14="http://schemas.microsoft.com/office/powerpoint/2010/main" val="413888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CD703-432B-4EF9-A4A6-46FDD264A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loglm</a:t>
            </a:r>
            <a:r>
              <a:rPr lang="en-US" dirty="0"/>
              <a:t>() vs. </a:t>
            </a:r>
            <a:r>
              <a:rPr lang="en-US" dirty="0" err="1"/>
              <a:t>glm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65DC36-7111-42D9-8864-373DE9B29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E01699-9AB5-488C-A9BC-A7E8B46C33D1}"/>
              </a:ext>
            </a:extLst>
          </p:cNvPr>
          <p:cNvSpPr txBox="1"/>
          <p:nvPr/>
        </p:nvSpPr>
        <p:spPr>
          <a:xfrm>
            <a:off x="609600" y="2133600"/>
            <a:ext cx="8077200" cy="246221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berk.mod1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 Dept * (Gender + Admit), data=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berk.mod2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(~(Admit + Dept + Gender)^2, data=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(berk.mod2)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~(Admit + Dept + Gender)^2, data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X^2 df P(&gt; X^2)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20.20  5 0.001144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18.82  5 0.00207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F09111-AFB8-4C38-BFAE-B5E3762D7562}"/>
              </a:ext>
            </a:extLst>
          </p:cNvPr>
          <p:cNvSpPr txBox="1"/>
          <p:nvPr/>
        </p:nvSpPr>
        <p:spPr>
          <a:xfrm>
            <a:off x="457200" y="1371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you can only test overall fit (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dirty="0"/>
              <a:t>or difference between models (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DFB14A-E110-49DF-B74D-A9DE9ACAF420}"/>
              </a:ext>
            </a:extLst>
          </p:cNvPr>
          <p:cNvSpPr txBox="1"/>
          <p:nvPr/>
        </p:nvSpPr>
        <p:spPr>
          <a:xfrm>
            <a:off x="609600" y="5029200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we can say:</a:t>
            </a:r>
          </a:p>
          <a:p>
            <a:r>
              <a:rPr lang="en-US" dirty="0"/>
              <a:t>      Even the model with all pairwise associations fits poorly</a:t>
            </a:r>
          </a:p>
        </p:txBody>
      </p:sp>
    </p:spTree>
    <p:extLst>
      <p:ext uri="{BB962C8B-B14F-4D97-AF65-F5344CB8AC3E}">
        <p14:creationId xmlns:p14="http://schemas.microsoft.com/office/powerpoint/2010/main" val="16216922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B91B-CD8F-47BE-8C8B-8CDFF15A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Overall model tests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292DF0-A4BE-4A6C-A569-9D5E5DF61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Likelihood ratio test (</a:t>
            </a:r>
            <a:r>
              <a:rPr lang="en-US" i="1" dirty="0"/>
              <a:t>G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r>
              <a:rPr lang="en-US" sz="2400" dirty="0"/>
              <a:t>Compare </a:t>
            </a:r>
            <a:r>
              <a:rPr lang="en-US" sz="2400" dirty="0">
                <a:solidFill>
                  <a:srgbClr val="0070C0"/>
                </a:solidFill>
              </a:rPr>
              <a:t>nested</a:t>
            </a:r>
            <a:r>
              <a:rPr lang="en-US" sz="2400" dirty="0"/>
              <a:t> models, similar to F tests in OLS</a:t>
            </a:r>
          </a:p>
          <a:p>
            <a:r>
              <a:rPr lang="en-US" sz="2400" dirty="0"/>
              <a:t>Let L</a:t>
            </a:r>
            <a:r>
              <a:rPr lang="en-US" sz="2400" baseline="-25000" dirty="0"/>
              <a:t>1</a:t>
            </a:r>
            <a:r>
              <a:rPr lang="en-US" sz="2400" dirty="0"/>
              <a:t> = maximized value for </a:t>
            </a:r>
            <a:r>
              <a:rPr lang="en-US" sz="2400" dirty="0">
                <a:solidFill>
                  <a:srgbClr val="0070C0"/>
                </a:solidFill>
              </a:rPr>
              <a:t>our model</a:t>
            </a:r>
          </a:p>
          <a:p>
            <a:pPr marL="0" indent="0">
              <a:buNone/>
            </a:pPr>
            <a:r>
              <a:rPr lang="en-US" sz="2400" dirty="0"/>
              <a:t>            logit(</a:t>
            </a:r>
            <a:r>
              <a:rPr lang="el-GR" sz="2400" dirty="0"/>
              <a:t>π</a:t>
            </a:r>
            <a:r>
              <a:rPr lang="en-US" sz="2400" baseline="-25000" dirty="0"/>
              <a:t>i</a:t>
            </a:r>
            <a:r>
              <a:rPr lang="en-US" sz="2400" dirty="0"/>
              <a:t>) = </a:t>
            </a:r>
            <a:r>
              <a:rPr lang="en-US" sz="2400" dirty="0">
                <a:sym typeface="Symbol" panose="05050102010706020507" pitchFamily="18" charset="2"/>
              </a:rPr>
              <a:t></a:t>
            </a:r>
            <a:r>
              <a:rPr lang="en-US" sz="2400" baseline="-25000" dirty="0">
                <a:sym typeface="Symbol" panose="05050102010706020507" pitchFamily="18" charset="2"/>
              </a:rPr>
              <a:t>0</a:t>
            </a:r>
            <a:r>
              <a:rPr lang="en-US" sz="2400" dirty="0">
                <a:sym typeface="Symbol" panose="05050102010706020507" pitchFamily="18" charset="2"/>
              </a:rPr>
              <a:t> + </a:t>
            </a:r>
            <a:r>
              <a:rPr lang="en-US" sz="2400" b="1" dirty="0" err="1">
                <a:sym typeface="Symbol" panose="05050102010706020507" pitchFamily="18" charset="2"/>
              </a:rPr>
              <a:t>x</a:t>
            </a:r>
            <a:r>
              <a:rPr lang="en-US" sz="2400" baseline="30000" dirty="0" err="1">
                <a:sym typeface="Symbol" panose="05050102010706020507" pitchFamily="18" charset="2"/>
              </a:rPr>
              <a:t>T</a:t>
            </a:r>
            <a:r>
              <a:rPr lang="en-US" sz="2400" baseline="-25000" dirty="0" err="1">
                <a:sym typeface="Symbol" panose="05050102010706020507" pitchFamily="18" charset="2"/>
              </a:rPr>
              <a:t>i</a:t>
            </a:r>
            <a:r>
              <a:rPr lang="en-US" sz="2400" dirty="0">
                <a:sym typeface="Symbol" panose="05050102010706020507" pitchFamily="18" charset="2"/>
              </a:rPr>
              <a:t> </a:t>
            </a:r>
            <a:r>
              <a:rPr lang="en-US" sz="2400" b="1" dirty="0">
                <a:sym typeface="Symbol" panose="05050102010706020507" pitchFamily="18" charset="2"/>
              </a:rPr>
              <a:t>           </a:t>
            </a:r>
            <a:r>
              <a:rPr lang="en-US" sz="2400" dirty="0">
                <a:sym typeface="Symbol" panose="05050102010706020507" pitchFamily="18" charset="2"/>
              </a:rPr>
              <a:t>w/ k predictors</a:t>
            </a:r>
          </a:p>
          <a:p>
            <a:r>
              <a:rPr lang="en-US" sz="2400" dirty="0">
                <a:sym typeface="Symbol" panose="05050102010706020507" pitchFamily="18" charset="2"/>
              </a:rPr>
              <a:t>Let L</a:t>
            </a:r>
            <a:r>
              <a:rPr lang="en-US" sz="2400" baseline="-25000" dirty="0">
                <a:sym typeface="Symbol" panose="05050102010706020507" pitchFamily="18" charset="2"/>
              </a:rPr>
              <a:t>0</a:t>
            </a:r>
            <a:r>
              <a:rPr lang="en-US" sz="2400" dirty="0">
                <a:sym typeface="Symbol" panose="05050102010706020507" pitchFamily="18" charset="2"/>
              </a:rPr>
              <a:t> = maximized likelihood for the </a:t>
            </a:r>
            <a:r>
              <a:rPr lang="en-US" sz="2400" dirty="0">
                <a:solidFill>
                  <a:srgbClr val="0070C0"/>
                </a:solidFill>
                <a:sym typeface="Symbol" panose="05050102010706020507" pitchFamily="18" charset="2"/>
              </a:rPr>
              <a:t>null model</a:t>
            </a:r>
          </a:p>
          <a:p>
            <a:pPr marL="0" indent="0">
              <a:buNone/>
            </a:pPr>
            <a:r>
              <a:rPr lang="en-US" sz="2400" dirty="0">
                <a:sym typeface="Symbol" panose="05050102010706020507" pitchFamily="18" charset="2"/>
              </a:rPr>
              <a:t>            </a:t>
            </a:r>
            <a:r>
              <a:rPr lang="en-US" sz="2400" dirty="0"/>
              <a:t>logit(</a:t>
            </a:r>
            <a:r>
              <a:rPr lang="el-GR" sz="2400" dirty="0"/>
              <a:t>π</a:t>
            </a:r>
            <a:r>
              <a:rPr lang="en-US" sz="2400" baseline="-25000" dirty="0"/>
              <a:t>i</a:t>
            </a:r>
            <a:r>
              <a:rPr lang="en-US" sz="2400" dirty="0"/>
              <a:t>) = </a:t>
            </a:r>
            <a:r>
              <a:rPr lang="en-US" sz="2400" dirty="0">
                <a:sym typeface="Symbol" panose="05050102010706020507" pitchFamily="18" charset="2"/>
              </a:rPr>
              <a:t></a:t>
            </a:r>
            <a:r>
              <a:rPr lang="en-US" sz="2400" baseline="-25000" dirty="0">
                <a:sym typeface="Symbol" panose="05050102010706020507" pitchFamily="18" charset="2"/>
              </a:rPr>
              <a:t>0</a:t>
            </a:r>
            <a:r>
              <a:rPr lang="en-US" sz="2400" dirty="0">
                <a:sym typeface="Symbol" panose="05050102010706020507" pitchFamily="18" charset="2"/>
              </a:rPr>
              <a:t>              under H</a:t>
            </a:r>
            <a:r>
              <a:rPr lang="en-US" sz="2400" baseline="-25000" dirty="0">
                <a:sym typeface="Symbol" panose="05050102010706020507" pitchFamily="18" charset="2"/>
              </a:rPr>
              <a:t>0</a:t>
            </a:r>
            <a:r>
              <a:rPr lang="en-US" sz="2400" dirty="0">
                <a:sym typeface="Symbol" panose="05050102010706020507" pitchFamily="18" charset="2"/>
              </a:rPr>
              <a:t>: </a:t>
            </a:r>
            <a:r>
              <a:rPr lang="en-US" sz="2400" baseline="-25000" dirty="0">
                <a:sym typeface="Symbol" panose="05050102010706020507" pitchFamily="18" charset="2"/>
              </a:rPr>
              <a:t>1</a:t>
            </a:r>
            <a:r>
              <a:rPr lang="en-US" sz="2400" dirty="0">
                <a:sym typeface="Symbol" panose="05050102010706020507" pitchFamily="18" charset="2"/>
              </a:rPr>
              <a:t> = </a:t>
            </a:r>
            <a:r>
              <a:rPr lang="en-US" sz="2400" baseline="-25000" dirty="0">
                <a:sym typeface="Symbol" panose="05050102010706020507" pitchFamily="18" charset="2"/>
              </a:rPr>
              <a:t>2</a:t>
            </a:r>
            <a:r>
              <a:rPr lang="en-US" sz="2400" dirty="0">
                <a:sym typeface="Symbol" panose="05050102010706020507" pitchFamily="18" charset="2"/>
              </a:rPr>
              <a:t> = … = </a:t>
            </a:r>
            <a:r>
              <a:rPr lang="en-US" sz="2400" baseline="-25000" dirty="0">
                <a:sym typeface="Symbol" panose="05050102010706020507" pitchFamily="18" charset="2"/>
              </a:rPr>
              <a:t>k       </a:t>
            </a:r>
          </a:p>
          <a:p>
            <a:r>
              <a:rPr lang="en-US" sz="2400" dirty="0"/>
              <a:t>Likelihood ratio test statistic: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B959FE-11D3-470C-A2A5-1924F9A37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119F432-ABDC-4259-99E5-48D8F76C28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2818485"/>
              </p:ext>
            </p:extLst>
          </p:nvPr>
        </p:nvGraphicFramePr>
        <p:xfrm>
          <a:off x="1371600" y="4419600"/>
          <a:ext cx="5317958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Equation" r:id="rId3" imgW="2590560" imgH="482400" progId="Equation.DSMT4">
                  <p:embed/>
                </p:oleObj>
              </mc:Choice>
              <mc:Fallback>
                <p:oleObj name="Equation" r:id="rId3" imgW="25905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71600" y="4419600"/>
                        <a:ext cx="5317958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57205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2D22D-BEEC-F533-DFBA-95C9B1076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Wald tests &amp; confidence intervals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9BD1A-5463-C8D9-400D-AB197F7B0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587826"/>
          </a:xfrm>
        </p:spPr>
        <p:txBody>
          <a:bodyPr/>
          <a:lstStyle/>
          <a:p>
            <a:r>
              <a:rPr lang="en-CA" dirty="0"/>
              <a:t>Analogous to </a:t>
            </a:r>
            <a:r>
              <a:rPr lang="en-CA" i="1" dirty="0"/>
              <a:t>t</a:t>
            </a:r>
            <a:r>
              <a:rPr lang="en-CA" dirty="0"/>
              <a:t>-tests in OLS</a:t>
            </a:r>
          </a:p>
          <a:p>
            <a:r>
              <a:rPr lang="en-CA" dirty="0"/>
              <a:t>Test H</a:t>
            </a:r>
            <a:r>
              <a:rPr lang="en-CA" baseline="-25000" dirty="0"/>
              <a:t>0</a:t>
            </a:r>
            <a:r>
              <a:rPr lang="en-CA" dirty="0"/>
              <a:t>: β</a:t>
            </a:r>
            <a:r>
              <a:rPr lang="en-CA" baseline="-25000" dirty="0" err="1"/>
              <a:t>i</a:t>
            </a:r>
            <a:r>
              <a:rPr lang="en-CA" dirty="0"/>
              <a:t> = 0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Confidence interval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1188D-1614-6DFD-EF7F-7ACFD6029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BC50A4-5313-7139-EF88-FC9DB5BAB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752600"/>
            <a:ext cx="4819650" cy="838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BEDC5D-F2AC-95AB-FA25-DF3A615464B8}"/>
              </a:ext>
            </a:extLst>
          </p:cNvPr>
          <p:cNvSpPr txBox="1"/>
          <p:nvPr/>
        </p:nvSpPr>
        <p:spPr>
          <a:xfrm>
            <a:off x="2286000" y="324679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09BB79-6BFE-B125-F0E6-91E345F94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845005"/>
            <a:ext cx="2643643" cy="6531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4BD339-21F8-22A1-7C58-4F4DDB2ED353}"/>
              </a:ext>
            </a:extLst>
          </p:cNvPr>
          <p:cNvSpPr txBox="1"/>
          <p:nvPr/>
        </p:nvSpPr>
        <p:spPr>
          <a:xfrm>
            <a:off x="457200" y="4038600"/>
            <a:ext cx="82296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r1 &lt;-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lmtest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coeftest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r2 &lt;-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confint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Waiting for profiling to be done...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(r1, r2)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Estimate Std. Error z value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(&gt;|z|) 2.5 % 97.5 %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 -0.578      0.367    -1.6    0.116 -1.33  0.124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I(Age - 50)         0.049      0.021     2.4    0.018  0.01  0.092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SexMale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-1.488      0.595    -2.5    0.012 -2.73 -0.372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TreatmentTreated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1.760      0.536     3.3    0.001  0.75  2.875</a:t>
            </a:r>
          </a:p>
        </p:txBody>
      </p:sp>
    </p:spTree>
    <p:extLst>
      <p:ext uri="{BB962C8B-B14F-4D97-AF65-F5344CB8AC3E}">
        <p14:creationId xmlns:p14="http://schemas.microsoft.com/office/powerpoint/2010/main" val="3198757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1DDEF-83FB-779E-F408-78C633D05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LR, Wald &amp; Score tests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B660F-FB33-0ACE-F288-FA59AA6E3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11A9A7-2563-DCA5-FA74-AF41FC408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791"/>
            <a:ext cx="5609362" cy="1454565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842597C7-09AC-16E7-67CD-7E883609F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51" y="2895600"/>
            <a:ext cx="4514449" cy="39017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499709-CDF9-F6A8-B533-8ECC05077F99}"/>
              </a:ext>
            </a:extLst>
          </p:cNvPr>
          <p:cNvSpPr txBox="1"/>
          <p:nvPr/>
        </p:nvSpPr>
        <p:spPr>
          <a:xfrm>
            <a:off x="5213552" y="2971800"/>
            <a:ext cx="3581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Different ways to measure departure from H</a:t>
            </a:r>
            <a:r>
              <a:rPr lang="en-CA" baseline="-25000" dirty="0"/>
              <a:t>0</a:t>
            </a:r>
            <a:r>
              <a:rPr lang="en-CA" dirty="0"/>
              <a:t>: </a:t>
            </a:r>
            <a:r>
              <a:rPr lang="el-GR" b="1" dirty="0"/>
              <a:t>β</a:t>
            </a:r>
            <a:r>
              <a:rPr lang="en-CA" dirty="0"/>
              <a:t> = 0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FF0000"/>
                </a:solidFill>
              </a:rPr>
              <a:t>LR test: </a:t>
            </a:r>
            <a:r>
              <a:rPr lang="en-CA" dirty="0" err="1">
                <a:solidFill>
                  <a:srgbClr val="FF0000"/>
                </a:solidFill>
              </a:rPr>
              <a:t>diff</a:t>
            </a:r>
            <a:r>
              <a:rPr lang="en-CA" baseline="30000" dirty="0" err="1">
                <a:solidFill>
                  <a:srgbClr val="FF0000"/>
                </a:solidFill>
              </a:rPr>
              <a:t>ce</a:t>
            </a:r>
            <a:r>
              <a:rPr lang="en-CA" dirty="0">
                <a:solidFill>
                  <a:srgbClr val="FF0000"/>
                </a:solidFill>
              </a:rPr>
              <a:t> in log 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accent6">
                    <a:lumMod val="50000"/>
                  </a:schemeClr>
                </a:solidFill>
              </a:rPr>
              <a:t>Wald test: (</a:t>
            </a:r>
            <a:r>
              <a:rPr lang="el-GR" b="1" dirty="0">
                <a:solidFill>
                  <a:schemeClr val="accent6">
                    <a:lumMod val="50000"/>
                  </a:schemeClr>
                </a:solidFill>
              </a:rPr>
              <a:t>β</a:t>
            </a:r>
            <a:r>
              <a:rPr lang="en-CA" dirty="0">
                <a:solidFill>
                  <a:schemeClr val="accent6">
                    <a:lumMod val="50000"/>
                  </a:schemeClr>
                </a:solidFill>
              </a:rPr>
              <a:t> – </a:t>
            </a:r>
            <a:r>
              <a:rPr lang="el-GR" b="1" dirty="0">
                <a:solidFill>
                  <a:schemeClr val="accent6">
                    <a:lumMod val="50000"/>
                  </a:schemeClr>
                </a:solidFill>
              </a:rPr>
              <a:t>β</a:t>
            </a:r>
            <a:r>
              <a:rPr lang="en-CA" baseline="-250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r>
              <a:rPr lang="en-CA" dirty="0">
                <a:solidFill>
                  <a:schemeClr val="accent6">
                    <a:lumMod val="50000"/>
                  </a:schemeClr>
                </a:solidFill>
              </a:rPr>
              <a:t>)</a:t>
            </a:r>
            <a:r>
              <a:rPr lang="en-CA" baseline="30000" dirty="0">
                <a:solidFill>
                  <a:schemeClr val="accent6">
                    <a:lumMod val="50000"/>
                  </a:schemeClr>
                </a:solidFill>
              </a:rPr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B050"/>
                </a:solidFill>
              </a:rPr>
              <a:t>Score test: slope at </a:t>
            </a:r>
            <a:r>
              <a:rPr lang="el-GR" b="1" dirty="0">
                <a:solidFill>
                  <a:srgbClr val="00B050"/>
                </a:solidFill>
              </a:rPr>
              <a:t>β</a:t>
            </a:r>
            <a:r>
              <a:rPr lang="en-CA" dirty="0">
                <a:solidFill>
                  <a:srgbClr val="00B050"/>
                </a:solidFill>
              </a:rPr>
              <a:t> =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72B97D-583D-A561-D0B2-BAF795436092}"/>
              </a:ext>
            </a:extLst>
          </p:cNvPr>
          <p:cNvSpPr txBox="1"/>
          <p:nvPr/>
        </p:nvSpPr>
        <p:spPr>
          <a:xfrm>
            <a:off x="6248400" y="1215817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H0: </a:t>
            </a:r>
            <a:r>
              <a:rPr lang="el-GR" dirty="0"/>
              <a:t>β</a:t>
            </a:r>
            <a:r>
              <a:rPr lang="en-CA" baseline="-25000" dirty="0"/>
              <a:t>1</a:t>
            </a:r>
            <a:r>
              <a:rPr lang="en-CA" dirty="0"/>
              <a:t> = </a:t>
            </a:r>
            <a:r>
              <a:rPr lang="el-GR" dirty="0"/>
              <a:t>β</a:t>
            </a:r>
            <a:r>
              <a:rPr lang="en-CA" baseline="-25000" dirty="0"/>
              <a:t>2</a:t>
            </a:r>
            <a:r>
              <a:rPr lang="en-CA" dirty="0"/>
              <a:t> = </a:t>
            </a:r>
            <a:r>
              <a:rPr lang="el-GR" dirty="0"/>
              <a:t>β</a:t>
            </a:r>
            <a:r>
              <a:rPr lang="en-CA" baseline="-25000" dirty="0"/>
              <a:t>3</a:t>
            </a:r>
            <a:r>
              <a:rPr lang="en-CA" dirty="0"/>
              <a:t> = 0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90F56F5-2FD2-9ED5-3FE2-2BBBC34A9C41}"/>
              </a:ext>
            </a:extLst>
          </p:cNvPr>
          <p:cNvCxnSpPr>
            <a:cxnSpLocks/>
          </p:cNvCxnSpPr>
          <p:nvPr/>
        </p:nvCxnSpPr>
        <p:spPr>
          <a:xfrm flipH="1">
            <a:off x="1371600" y="3200400"/>
            <a:ext cx="1066800" cy="213360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D63DBA7-ABC3-B7DB-0D06-1D7B87364B83}"/>
              </a:ext>
            </a:extLst>
          </p:cNvPr>
          <p:cNvSpPr txBox="1"/>
          <p:nvPr/>
        </p:nvSpPr>
        <p:spPr>
          <a:xfrm rot="17869815">
            <a:off x="896840" y="4495644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rgbClr val="00B050"/>
                </a:solidFill>
              </a:rPr>
              <a:t>Score test</a:t>
            </a:r>
          </a:p>
        </p:txBody>
      </p:sp>
    </p:spTree>
    <p:extLst>
      <p:ext uri="{BB962C8B-B14F-4D97-AF65-F5344CB8AC3E}">
        <p14:creationId xmlns:p14="http://schemas.microsoft.com/office/powerpoint/2010/main" val="7096287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225A-AF0F-6B96-DDC6-2CC43106A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Plotting logistic regression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500F61-AEE9-9D4D-4D60-8EF6DCAAE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520BA7-5DBD-9DCB-ABFC-1BB78B0C5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4000"/>
            <a:ext cx="8171428" cy="4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161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D113-E7AE-1BA1-5F76-C2445B72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Types of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398E7-7C79-A154-7319-1EA93D91E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219200"/>
          </a:xfrm>
        </p:spPr>
        <p:txBody>
          <a:bodyPr>
            <a:normAutofit/>
          </a:bodyPr>
          <a:lstStyle/>
          <a:p>
            <a:r>
              <a:rPr lang="en-CA" sz="2400" dirty="0">
                <a:solidFill>
                  <a:srgbClr val="0070C0"/>
                </a:solidFill>
              </a:rPr>
              <a:t>Conditional plots</a:t>
            </a:r>
            <a:r>
              <a:rPr lang="en-CA" sz="2400" dirty="0"/>
              <a:t>: Stratified plot of Y or logit(Y) vs. one X, conditioned by other predictors--- only that </a:t>
            </a:r>
            <a:r>
              <a:rPr lang="en-CA" sz="2400" dirty="0">
                <a:solidFill>
                  <a:srgbClr val="0070C0"/>
                </a:solidFill>
              </a:rPr>
              <a:t>subset</a:t>
            </a:r>
            <a:r>
              <a:rPr lang="en-CA" sz="2400" dirty="0"/>
              <a:t> is plotted for each panel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026C4B-D481-637C-18C5-89939051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0AE3E1-89A8-F7A1-7531-ED6C460F3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649729"/>
            <a:ext cx="6423949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8937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D113-E7AE-1BA1-5F76-C2445B72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Types of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398E7-7C79-A154-7319-1EA93D91E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219200"/>
          </a:xfrm>
        </p:spPr>
        <p:txBody>
          <a:bodyPr>
            <a:normAutofit/>
          </a:bodyPr>
          <a:lstStyle/>
          <a:p>
            <a:r>
              <a:rPr lang="en-CA" sz="2400" dirty="0">
                <a:solidFill>
                  <a:srgbClr val="0070C0"/>
                </a:solidFill>
              </a:rPr>
              <a:t>Full-model plots</a:t>
            </a:r>
            <a:r>
              <a:rPr lang="en-CA" sz="2400" dirty="0"/>
              <a:t>: Plot of </a:t>
            </a:r>
            <a:r>
              <a:rPr lang="en-CA" sz="2400" dirty="0">
                <a:solidFill>
                  <a:srgbClr val="0070C0"/>
                </a:solidFill>
              </a:rPr>
              <a:t>fitted response surface</a:t>
            </a:r>
            <a:r>
              <a:rPr lang="en-CA" sz="2400" dirty="0"/>
              <a:t>, showing all effects; usually shown in several panels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026C4B-D481-637C-18C5-89939051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5E5562-8DB5-7EEB-3FE1-F43E4B2C3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893688"/>
            <a:ext cx="6444341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3622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D113-E7AE-1BA1-5F76-C2445B72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Types of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398E7-7C79-A154-7319-1EA93D91E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219200"/>
          </a:xfrm>
        </p:spPr>
        <p:txBody>
          <a:bodyPr>
            <a:normAutofit/>
          </a:bodyPr>
          <a:lstStyle/>
          <a:p>
            <a:r>
              <a:rPr lang="en-CA" sz="2400" dirty="0">
                <a:solidFill>
                  <a:srgbClr val="0070C0"/>
                </a:solidFill>
              </a:rPr>
              <a:t>Effect plots</a:t>
            </a:r>
            <a:r>
              <a:rPr lang="en-CA" sz="2400" dirty="0"/>
              <a:t>: plots of predicted effects for terms in the model, </a:t>
            </a:r>
            <a:r>
              <a:rPr lang="en-CA" sz="2400" dirty="0">
                <a:solidFill>
                  <a:srgbClr val="0070C0"/>
                </a:solidFill>
              </a:rPr>
              <a:t>averaged over </a:t>
            </a:r>
            <a:r>
              <a:rPr lang="en-CA" sz="2400" dirty="0"/>
              <a:t>predictors not shown in a given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026C4B-D481-637C-18C5-89939051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7DD631-B435-19B8-678A-0C9259D1C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2895600"/>
            <a:ext cx="7559522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507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E8B52-429F-E848-7D3B-C0799FB85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Conditional plots with ggplot2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93C3D-71B1-13B7-E539-096E572A3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2BD6E-9DE7-029B-BA67-BAD81DD34FA9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Plot Arthritis data by Treatment, ignoring Sex; overlay fitted logistic reg. lines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51DA74-6DCB-66C2-3EA8-DEF887657BC3}"/>
              </a:ext>
            </a:extLst>
          </p:cNvPr>
          <p:cNvSpPr txBox="1"/>
          <p:nvPr/>
        </p:nvSpPr>
        <p:spPr>
          <a:xfrm>
            <a:off x="533400" y="1600200"/>
            <a:ext cx="8153400" cy="138499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gg &lt;-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(Arthritis,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(Age, Better, color=Treatment)) +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(15, 85) + 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geom_jitter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(height = 0.02, width = 0, size=2) +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stat_smooth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method = "</a:t>
            </a:r>
            <a:r>
              <a:rPr lang="en-CA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CA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family = binomial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alpha = 0.2,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(fill=Treatment), size=2.5,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fullrange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=TRUE) +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theme_bw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base_size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16) + theme(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legend.position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c(.85, .2))  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gg   </a:t>
            </a:r>
            <a:r>
              <a:rPr lang="en-CA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show the plot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FFCDA0-2AE4-01C8-CE51-C2C8AC0AF20F}"/>
              </a:ext>
            </a:extLst>
          </p:cNvPr>
          <p:cNvSpPr txBox="1"/>
          <p:nvPr/>
        </p:nvSpPr>
        <p:spPr>
          <a:xfrm>
            <a:off x="5029200" y="3429000"/>
            <a:ext cx="3657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geom_jitter</a:t>
            </a:r>
            <a:r>
              <a:rPr lang="en-CA" dirty="0"/>
              <a:t>() shows the observations more distinctly</a:t>
            </a:r>
          </a:p>
          <a:p>
            <a:endParaRPr lang="en-CA" dirty="0"/>
          </a:p>
          <a:p>
            <a:r>
              <a:rPr lang="en-CA" dirty="0"/>
              <a:t>Fitted lines use method=“</a:t>
            </a:r>
            <a:r>
              <a:rPr lang="en-CA" dirty="0" err="1"/>
              <a:t>glm</a:t>
            </a:r>
            <a:r>
              <a:rPr lang="en-CA" dirty="0"/>
              <a:t>”, family=binomial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B4DD5457-BE3E-1D54-2B20-6BBB9A457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3049254"/>
            <a:ext cx="4366728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670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D6B38-177B-50A1-8055-8C360C614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Conditional plots with ggplot2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CC6C73-9374-FBD0-315D-EFED1A56E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C110E2-C79F-B8C8-E86D-4586F9D2EF4E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Can show the conditional plots for M &amp; F, simply by faceting by Sex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A35F4B-276B-43BF-DFAC-827B8481A928}"/>
              </a:ext>
            </a:extLst>
          </p:cNvPr>
          <p:cNvSpPr txBox="1"/>
          <p:nvPr/>
        </p:nvSpPr>
        <p:spPr>
          <a:xfrm>
            <a:off x="533400" y="1828800"/>
            <a:ext cx="8153400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gg + </a:t>
            </a:r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facet_wrap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Sex)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A9E4A7-86CA-D92A-ED18-097058C981D5}"/>
              </a:ext>
            </a:extLst>
          </p:cNvPr>
          <p:cNvSpPr txBox="1"/>
          <p:nvPr/>
        </p:nvSpPr>
        <p:spPr>
          <a:xfrm>
            <a:off x="6553200" y="2534920"/>
            <a:ext cx="2133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Only the data for each Sex is used in each plot</a:t>
            </a:r>
          </a:p>
          <a:p>
            <a:endParaRPr lang="en-CA" sz="1600" dirty="0"/>
          </a:p>
          <a:p>
            <a:r>
              <a:rPr lang="en-CA" sz="1600" dirty="0"/>
              <a:t>Plotting the data points shows that the data for males is too thin to give good estimates of separate regression 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DB160773-C586-68A9-0D92-17BA27B45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52" y="2434262"/>
            <a:ext cx="5873809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079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F62A0-99BF-A02A-2466-40F669B5A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Full-model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CB5634-DCDB-3161-95ED-C83021FBD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FA1FB-0161-477E-8BB2-D10608FD7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000"/>
            <a:ext cx="8171428" cy="2695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F7FA09-1208-4B30-9C70-2C0AE7917EF3}"/>
              </a:ext>
            </a:extLst>
          </p:cNvPr>
          <p:cNvSpPr txBox="1"/>
          <p:nvPr/>
        </p:nvSpPr>
        <p:spPr>
          <a:xfrm>
            <a:off x="457200" y="4114800"/>
            <a:ext cx="8153400" cy="206210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arth.fit2 &lt;-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(Arthritis,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+                  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predict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se.fit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TRUE))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head(arth.fit2[,-9], 4)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ID Treatment  Sex Age Improved Better   fit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se.fit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 57   Treated Male  27     Some      1 -1.43  0.758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 46   Treated Male  29     None      0 -1.33  0.728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 77   Treated Male  30     None      0 -1.28  0.713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4 17   Treated Male  32   Marked      1 -1.18  0.684</a:t>
            </a:r>
          </a:p>
        </p:txBody>
      </p:sp>
    </p:spTree>
    <p:extLst>
      <p:ext uri="{BB962C8B-B14F-4D97-AF65-F5344CB8AC3E}">
        <p14:creationId xmlns:p14="http://schemas.microsoft.com/office/powerpoint/2010/main" val="736233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B57437-BD9B-47BE-A61C-D742A99C5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DA7CCE-F143-47BC-9B40-9D3A4FEC4963}"/>
              </a:ext>
            </a:extLst>
          </p:cNvPr>
          <p:cNvSpPr txBox="1"/>
          <p:nvPr/>
        </p:nvSpPr>
        <p:spPr>
          <a:xfrm>
            <a:off x="457200" y="5334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Comparing models with </a:t>
            </a:r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and </a:t>
            </a:r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E5B603-53E9-4407-ABE9-2A6EB4E60E4B}"/>
              </a:ext>
            </a:extLst>
          </p:cNvPr>
          <p:cNvSpPr txBox="1"/>
          <p:nvPr/>
        </p:nvSpPr>
        <p:spPr>
          <a:xfrm>
            <a:off x="609600" y="1219200"/>
            <a:ext cx="8077200" cy="440120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(berk.mod1, berk.mod2, test="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LR tests for hierarchical log-linear models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1: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~Dept * (Gender + Admit)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2: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~(Admit + Dept + Gender)^2 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Deviance df Delta(Dev) Delta(df) P(&gt; Delta(Dev)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1      21.74  6                        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2      20.20  5      1.531         1        0.21593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Saturated     0.00  0     20.204         5        0.00114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(berk.mod1, berk.mod2)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summary table: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AIC BIC LR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Df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berk.mod1 217 238     21.7  6     0.0014 **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berk.mod2 217 240     20.2  5     0.0011 **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</a:t>
            </a:r>
            <a:r>
              <a:rPr lang="en-US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675392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9BD1-D212-424B-ABDB-014BE382D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Plotting with ggplot2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4C90EC-0776-4CEF-BD53-0F15CDA9D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0A589C-B775-4E9B-9F2A-77755CA77011}"/>
              </a:ext>
            </a:extLst>
          </p:cNvPr>
          <p:cNvSpPr txBox="1"/>
          <p:nvPr/>
        </p:nvSpPr>
        <p:spPr>
          <a:xfrm>
            <a:off x="457200" y="1905506"/>
            <a:ext cx="8229600" cy="3293209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arth.fit2 &lt;- arth.fit2 |&gt;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ifelse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(Better==0, -4, 4))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show </a:t>
            </a:r>
            <a:r>
              <a:rPr lang="en-US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obs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at -4, 4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 arth.fit2,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(x=Age, y=fit,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color=Treatment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 +            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(size = 2) +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geom_ribbon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ymin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fit - 1.96 *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se.fit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ymax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fit + 1.96 *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se.fit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fill = Treatment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alpha = 0.2,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color = "transparent") +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labs(x = "Age", y = "Log odds (Better)") +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geom_jitter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y=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height=0.25, width=0) +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facet_wrap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Sex) +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theme_bw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base_size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16)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55AC1-35F8-422E-8547-75430C97ABA5}"/>
              </a:ext>
            </a:extLst>
          </p:cNvPr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Plot the fitted log odds, confidence band and observations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95ED7F-8A3E-4F56-AFAA-B91A3DE438AB}"/>
              </a:ext>
            </a:extLst>
          </p:cNvPr>
          <p:cNvSpPr txBox="1"/>
          <p:nvPr/>
        </p:nvSpPr>
        <p:spPr>
          <a:xfrm>
            <a:off x="457200" y="5410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0070C0"/>
                </a:solidFill>
              </a:rPr>
              <a:t>color=Treatment </a:t>
            </a:r>
            <a:r>
              <a:rPr lang="en-US" dirty="0"/>
              <a:t>gives separate points and lines for the two groups</a:t>
            </a:r>
          </a:p>
        </p:txBody>
      </p:sp>
    </p:spTree>
    <p:extLst>
      <p:ext uri="{BB962C8B-B14F-4D97-AF65-F5344CB8AC3E}">
        <p14:creationId xmlns:p14="http://schemas.microsoft.com/office/powerpoint/2010/main" val="36521903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B363-997C-4AD6-B817-50358134C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Full-model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47C92B-0DFF-4981-9668-9A073D6AE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6DB31A5-0739-4E1C-9EFE-68AB45021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64" y="2057400"/>
            <a:ext cx="8303846" cy="388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3794B3-4965-4FEA-B0BF-F03A52058137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on the logit scale shows the </a:t>
            </a:r>
            <a:r>
              <a:rPr lang="en-US" dirty="0">
                <a:solidFill>
                  <a:srgbClr val="0070C0"/>
                </a:solidFill>
              </a:rPr>
              <a:t>additive</a:t>
            </a:r>
            <a:r>
              <a:rPr lang="en-US" dirty="0"/>
              <a:t> effects of age, treatment and sex</a:t>
            </a:r>
          </a:p>
          <a:p>
            <a:r>
              <a:rPr lang="en-US" dirty="0"/>
              <a:t>NB: easier to compare the treatment groups within the </a:t>
            </a:r>
            <a:r>
              <a:rPr lang="en-US" dirty="0">
                <a:solidFill>
                  <a:srgbClr val="0070C0"/>
                </a:solidFill>
              </a:rPr>
              <a:t>same</a:t>
            </a:r>
            <a:r>
              <a:rPr lang="en-US" dirty="0"/>
              <a:t> panel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614ECB-7C5F-4082-A870-00163AE21E03}"/>
              </a:ext>
            </a:extLst>
          </p:cNvPr>
          <p:cNvSpPr txBox="1"/>
          <p:nvPr/>
        </p:nvSpPr>
        <p:spPr>
          <a:xfrm>
            <a:off x="609600" y="59436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plots show model uncertainty (confidence bands)</a:t>
            </a:r>
          </a:p>
          <a:p>
            <a:r>
              <a:rPr lang="en-US" dirty="0"/>
              <a:t>Jittered points show the data</a:t>
            </a:r>
          </a:p>
        </p:txBody>
      </p:sp>
    </p:spTree>
    <p:extLst>
      <p:ext uri="{BB962C8B-B14F-4D97-AF65-F5344CB8AC3E}">
        <p14:creationId xmlns:p14="http://schemas.microsoft.com/office/powerpoint/2010/main" val="13501482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59D52-531D-4955-B585-2D4D993D0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Full-model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05AD04-E552-4EDE-9657-C41749C5C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40BE13-D50D-4D63-8D2D-274E8A9C5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47" y="2768600"/>
            <a:ext cx="7314105" cy="38404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1FAD3C-78DF-42FA-BA66-5AF1706DAD07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on the probability scale may be simpler to interpret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predict(… type = “response”) </a:t>
            </a:r>
            <a:r>
              <a:rPr lang="en-US" dirty="0"/>
              <a:t>to get fitted probabilities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3E5828-4D03-4E0B-948E-6897187D1CEA}"/>
              </a:ext>
            </a:extLst>
          </p:cNvPr>
          <p:cNvSpPr txBox="1"/>
          <p:nvPr/>
        </p:nvSpPr>
        <p:spPr>
          <a:xfrm>
            <a:off x="457200" y="2062480"/>
            <a:ext cx="8229600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arth.fit2r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(Arthritis,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predict(arth.logistic2,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se.fit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TRUE,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type="response")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39784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0D1A0-E5B0-44D5-8116-23B8A6299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Models with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851E42-398C-44B3-901B-93A6115E7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86FDA1-01A5-4C9F-B02D-707653EADB4C}"/>
              </a:ext>
            </a:extLst>
          </p:cNvPr>
          <p:cNvSpPr txBox="1"/>
          <p:nvPr/>
        </p:nvSpPr>
        <p:spPr>
          <a:xfrm>
            <a:off x="457200" y="1371600"/>
            <a:ext cx="8229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Is the linear effect of age the same for females, males?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test this by adding an </a:t>
            </a:r>
            <a:r>
              <a:rPr lang="en-US" dirty="0">
                <a:solidFill>
                  <a:srgbClr val="0070C0"/>
                </a:solidFill>
              </a:rPr>
              <a:t>interaction</a:t>
            </a:r>
            <a:r>
              <a:rPr lang="en-US" dirty="0"/>
              <a:t> of Sex ×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update() </a:t>
            </a:r>
            <a:r>
              <a:rPr lang="en-US" dirty="0"/>
              <a:t>makes it easy to add/subtract terms from a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car::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gives partial tests of each term after all others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3A951F-CCDB-4281-BC7F-A25EF022C8CF}"/>
              </a:ext>
            </a:extLst>
          </p:cNvPr>
          <p:cNvSpPr txBox="1"/>
          <p:nvPr/>
        </p:nvSpPr>
        <p:spPr>
          <a:xfrm>
            <a:off x="457200" y="2884944"/>
            <a:ext cx="8229600" cy="267765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arth.logistic4 &lt;- update(arth.logistic2, . ~ . +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I(Age-50):Sex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car::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(arth.logistic4)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Analysis of Deviance Table (Type II tests)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Response: Better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LR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Df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I(Age - 50)         6.16  1    0.01308 *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Sex                 6.98  1    0.00823 **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Treatment          11.90  1    0.00056 ***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I(Age - 50):Sex     3.42  1    0.06430 .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A19B16-9E1B-4B0F-A422-6D0C57828499}"/>
              </a:ext>
            </a:extLst>
          </p:cNvPr>
          <p:cNvSpPr txBox="1"/>
          <p:nvPr/>
        </p:nvSpPr>
        <p:spPr>
          <a:xfrm>
            <a:off x="457200" y="5879068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interaction term </a:t>
            </a:r>
            <a:r>
              <a:rPr lang="en-US" dirty="0" err="1"/>
              <a:t>Age:Sex</a:t>
            </a:r>
            <a:r>
              <a:rPr lang="en-US" dirty="0"/>
              <a:t> is not quite significant, but plot the fitted model anyway</a:t>
            </a:r>
          </a:p>
        </p:txBody>
      </p:sp>
    </p:spTree>
    <p:extLst>
      <p:ext uri="{BB962C8B-B14F-4D97-AF65-F5344CB8AC3E}">
        <p14:creationId xmlns:p14="http://schemas.microsoft.com/office/powerpoint/2010/main" val="1855831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C43AC-C446-41FD-A6F4-8B6DB8AA6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Models with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C47C-237F-4366-AC91-6E930C71C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FD7034-1DF6-4B58-9C17-600D94353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9687"/>
            <a:ext cx="8171428" cy="4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18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BB69C-CF02-4EBB-A9A2-E0042E2BF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plots: Basic ideas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A3FB94-73DB-4436-ACD2-D76A990AE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E580C580-3726-418A-84F9-37B778C9C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1619"/>
            <a:ext cx="7315200" cy="49120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F040D6-A3EF-4271-A349-26E1FEBA7B4E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 a given </a:t>
            </a:r>
            <a:r>
              <a:rPr lang="en-US" dirty="0">
                <a:solidFill>
                  <a:srgbClr val="0070C0"/>
                </a:solidFill>
              </a:rPr>
              <a:t>marginal</a:t>
            </a:r>
            <a:r>
              <a:rPr lang="en-US" dirty="0"/>
              <a:t> effect, </a:t>
            </a:r>
            <a:r>
              <a:rPr lang="en-US" dirty="0">
                <a:solidFill>
                  <a:srgbClr val="0070C0"/>
                </a:solidFill>
              </a:rPr>
              <a:t>controlling</a:t>
            </a:r>
            <a:r>
              <a:rPr lang="en-US" dirty="0"/>
              <a:t> / adjusting for other model effects</a:t>
            </a:r>
          </a:p>
        </p:txBody>
      </p:sp>
    </p:spTree>
    <p:extLst>
      <p:ext uri="{BB962C8B-B14F-4D97-AF65-F5344CB8AC3E}">
        <p14:creationId xmlns:p14="http://schemas.microsoft.com/office/powerpoint/2010/main" val="22439769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8A6E2-6B6B-4E3B-BFA0-3A1A57463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plots: Details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4A1FBD-339F-495B-8C97-C9B58FD1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87B88-34B8-41B9-8611-92FBFF273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86" y="1406501"/>
            <a:ext cx="8171428" cy="4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023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7EF-9D44-47FF-BBA1-5C49DC9C8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Plotting main effects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C6831C-0BBB-4A6B-89C4-29B8ED443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DA6C4-9676-46D0-8323-879C9F99DCBE}"/>
              </a:ext>
            </a:extLst>
          </p:cNvPr>
          <p:cNvSpPr txBox="1"/>
          <p:nvPr/>
        </p:nvSpPr>
        <p:spPr>
          <a:xfrm>
            <a:off x="457200" y="2021840"/>
            <a:ext cx="822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library(effects)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arth.eff2 &lt;-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allEffects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plot(arth.eff2, rows=1, cols=3,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=2)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383C5774-B46A-4FDF-8E69-5B2151F36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70804"/>
            <a:ext cx="7097115" cy="27626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BBEB1D-128A-4A3D-B1B5-DE27C87B6D7A}"/>
              </a:ext>
            </a:extLst>
          </p:cNvPr>
          <p:cNvSpPr txBox="1"/>
          <p:nvPr/>
        </p:nvSpPr>
        <p:spPr>
          <a:xfrm>
            <a:off x="304800" y="5897880"/>
            <a:ext cx="784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Averaged </a:t>
            </a:r>
            <a:r>
              <a:rPr lang="en-US" sz="1600" dirty="0"/>
              <a:t>                   Sex                                             Age                                                </a:t>
            </a:r>
            <a:r>
              <a:rPr lang="en-US" sz="1600" dirty="0" err="1"/>
              <a:t>Age</a:t>
            </a:r>
            <a:endParaRPr lang="en-US" sz="1600" dirty="0"/>
          </a:p>
          <a:p>
            <a:r>
              <a:rPr lang="en-US" sz="1600" b="1" dirty="0"/>
              <a:t>over:                       </a:t>
            </a:r>
            <a:r>
              <a:rPr lang="en-US" sz="1600" dirty="0"/>
              <a:t>Treatment                               </a:t>
            </a:r>
            <a:r>
              <a:rPr lang="en-US" sz="1600" dirty="0" err="1"/>
              <a:t>Treatment</a:t>
            </a:r>
            <a:r>
              <a:rPr lang="en-US" sz="1600" dirty="0"/>
              <a:t>                                           Sex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2F099-5629-4724-95F2-51DDB31152BF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allEffects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calculates effects for all high-order terms in the model</a:t>
            </a:r>
          </a:p>
          <a:p>
            <a:r>
              <a:rPr lang="en-US" dirty="0"/>
              <a:t>The response is plotted on the logit scale, but labeled with probabilities</a:t>
            </a:r>
          </a:p>
        </p:txBody>
      </p:sp>
    </p:spTree>
    <p:extLst>
      <p:ext uri="{BB962C8B-B14F-4D97-AF65-F5344CB8AC3E}">
        <p14:creationId xmlns:p14="http://schemas.microsoft.com/office/powerpoint/2010/main" val="13190754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3D2E7-2527-4D55-B995-310B999AF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Full-model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329E2E-688C-4A99-85AD-5928F02A3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EDA151-2574-4F8E-B2FE-BBC321D1A387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full-model plot is simply the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Effect() </a:t>
            </a:r>
            <a:r>
              <a:rPr lang="en-US" dirty="0"/>
              <a:t>of the highest-order interaction of factors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C3C3EB-6A2C-4F4E-AD2D-1CC465ABF047}"/>
              </a:ext>
            </a:extLst>
          </p:cNvPr>
          <p:cNvSpPr txBox="1"/>
          <p:nvPr/>
        </p:nvSpPr>
        <p:spPr>
          <a:xfrm>
            <a:off x="457200" y="1782762"/>
            <a:ext cx="822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arth.full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Effect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(c("Age", "Treatment", "Sex"), arth.logistic2)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arth.full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multiline=TRUE,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ci.style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="bands",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colors = c("red", "blue"),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=3,  . . .)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F20A3740-D874-42E4-B2EB-80ED96693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24265"/>
            <a:ext cx="7049484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9855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F97354-E8E4-41C0-815B-A4F08B06F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F55740-DABE-4A19-B30B-2230A9F4CF90}"/>
              </a:ext>
            </a:extLst>
          </p:cNvPr>
          <p:cNvSpPr txBox="1"/>
          <p:nvPr/>
        </p:nvSpPr>
        <p:spPr>
          <a:xfrm>
            <a:off x="609600" y="304800"/>
            <a:ext cx="800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Model with interaction of Age × Sex</a:t>
            </a:r>
          </a:p>
        </p:txBody>
      </p:sp>
      <p:pic>
        <p:nvPicPr>
          <p:cNvPr id="6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980D4BB2-0326-481B-8627-0D2202091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36" y="1946046"/>
            <a:ext cx="8621328" cy="33437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AD38A4-A15C-4003-9444-F7440314EB7A}"/>
              </a:ext>
            </a:extLst>
          </p:cNvPr>
          <p:cNvSpPr txBox="1"/>
          <p:nvPr/>
        </p:nvSpPr>
        <p:spPr>
          <a:xfrm>
            <a:off x="685800" y="1051560"/>
            <a:ext cx="80772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arth.eff4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allEffects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(arth.logistic4)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plot(arth.eff4,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93D98C-9EAC-40CC-8C12-B6355CF6A81D}"/>
              </a:ext>
            </a:extLst>
          </p:cNvPr>
          <p:cNvSpPr txBox="1"/>
          <p:nvPr/>
        </p:nvSpPr>
        <p:spPr>
          <a:xfrm>
            <a:off x="609600" y="5537943"/>
            <a:ext cx="8311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the high-order terms: Treatment &amp; Age * Sex are shown &amp; need to be interpreted</a:t>
            </a:r>
          </a:p>
          <a:p>
            <a:r>
              <a:rPr lang="en-US" dirty="0"/>
              <a:t>Q: How would you describe this?</a:t>
            </a:r>
          </a:p>
        </p:txBody>
      </p:sp>
    </p:spTree>
    <p:extLst>
      <p:ext uri="{BB962C8B-B14F-4D97-AF65-F5344CB8AC3E}">
        <p14:creationId xmlns:p14="http://schemas.microsoft.com/office/powerpoint/2010/main" val="2488702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893D8-0D27-4131-99E8-6809199DA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loglm</a:t>
            </a:r>
            <a:r>
              <a:rPr lang="en-US" dirty="0"/>
              <a:t>() vs. </a:t>
            </a:r>
            <a:r>
              <a:rPr lang="en-US" dirty="0" err="1"/>
              <a:t>glm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D12834-63AB-45D9-AF86-73B938353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CB87D1-E573-4A89-9AA7-A830C66CCA16}"/>
              </a:ext>
            </a:extLst>
          </p:cNvPr>
          <p:cNvSpPr txBox="1"/>
          <p:nvPr/>
        </p:nvSpPr>
        <p:spPr>
          <a:xfrm>
            <a:off x="457200" y="1864360"/>
            <a:ext cx="8229600" cy="461664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berkeley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as.data.frame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berk.glm2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(Freq ~ 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Dept+Gender+Admit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)^2, data=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berkeley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                  family="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(berk.glm2, test="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Analysis of Deviance Table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Model: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link: log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Response: Freq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Terms added sequentially (first to last)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Df Deviance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Df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Dev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(&gt;Chi)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NULL                            23       2650 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Dept          5      160        18       2491   &lt;2e-16 ***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Gender        1      163        17       2328   &lt;2e-16 ***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Admit         1      230        16       2098   &lt;2e-16 ***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Dept:Gender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5     1221        11        877   &lt;2e-16 ***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Dept:Admit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5      855         6         22   &lt;2e-16 ***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Gender:Admit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1        2         5         20     0.22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12D819-EBF4-44FF-9168-6CB0A6524864}"/>
              </a:ext>
            </a:extLst>
          </p:cNvPr>
          <p:cNvSpPr txBox="1"/>
          <p:nvPr/>
        </p:nvSpPr>
        <p:spPr>
          <a:xfrm>
            <a:off x="457200" y="1130102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you can test </a:t>
            </a:r>
            <a:r>
              <a:rPr lang="en-US" dirty="0">
                <a:solidFill>
                  <a:srgbClr val="0070C0"/>
                </a:solidFill>
              </a:rPr>
              <a:t>individual terms </a:t>
            </a:r>
            <a:r>
              <a:rPr lang="en-US" dirty="0"/>
              <a:t>using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or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car::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6812169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STAR_2002-10-19_NE01.pdf" descr="STAR_2002-10-19_NE0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891" y="-685800"/>
            <a:ext cx="5783109" cy="1018222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F12FE6-24CF-45E4-B64F-995D24ECD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909" y="152400"/>
            <a:ext cx="2987982" cy="1447800"/>
          </a:xfrm>
        </p:spPr>
        <p:txBody>
          <a:bodyPr>
            <a:normAutofit/>
          </a:bodyPr>
          <a:lstStyle/>
          <a:p>
            <a:r>
              <a:rPr lang="en-US" dirty="0"/>
              <a:t>Race &amp; Crime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579DE-CA98-404B-BAAA-C06DF3EFAEF2}"/>
              </a:ext>
            </a:extLst>
          </p:cNvPr>
          <p:cNvSpPr txBox="1"/>
          <p:nvPr/>
        </p:nvSpPr>
        <p:spPr>
          <a:xfrm>
            <a:off x="381000" y="1981200"/>
            <a:ext cx="29798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Toronto Star </a:t>
            </a:r>
            <a:r>
              <a:rPr lang="en-US" dirty="0"/>
              <a:t>investigation of racial disparities in treatment by Toronto Police Services</a:t>
            </a:r>
          </a:p>
          <a:p>
            <a:endParaRPr lang="en-US" dirty="0"/>
          </a:p>
          <a:p>
            <a:r>
              <a:rPr lang="en-US" dirty="0"/>
              <a:t>FOI request </a:t>
            </a:r>
            <a:r>
              <a:rPr lang="en-US" dirty="0">
                <a:sym typeface="Symbol" panose="05050102010706020507" pitchFamily="18" charset="2"/>
              </a:rPr>
              <a:t> &gt; ½ M arrests, 1997—2002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Evidence for </a:t>
            </a:r>
            <a:r>
              <a:rPr lang="en-US" dirty="0">
                <a:solidFill>
                  <a:srgbClr val="0070C0"/>
                </a:solidFill>
                <a:sym typeface="Symbol" panose="05050102010706020507" pitchFamily="18" charset="2"/>
              </a:rPr>
              <a:t>racial profiling</a:t>
            </a:r>
            <a:r>
              <a:rPr lang="en-US" dirty="0">
                <a:sym typeface="Symbol" panose="05050102010706020507" pitchFamily="18" charset="2"/>
              </a:rPr>
              <a:t>?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Only look at discretionary charges: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Simple marijuana possession</a:t>
            </a:r>
          </a:p>
          <a:p>
            <a:r>
              <a:rPr lang="en-US" dirty="0">
                <a:sym typeface="Symbol" panose="05050102010706020507" pitchFamily="18" charset="2"/>
              </a:rPr>
              <a:t>Non-moving auto infractions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632C83-333C-4D75-8F0F-97293289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study: Arrests for marijuana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38EB21-DE70-48A3-A20E-E6E6EA2B9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 Dec. 2002, the </a:t>
            </a:r>
            <a:r>
              <a:rPr lang="en-US" sz="2400" i="1" dirty="0"/>
              <a:t>Toronto Star </a:t>
            </a:r>
            <a:r>
              <a:rPr lang="en-US" sz="2400" dirty="0"/>
              <a:t>examined the issue of </a:t>
            </a:r>
            <a:r>
              <a:rPr lang="en-US" sz="2400" dirty="0">
                <a:solidFill>
                  <a:srgbClr val="0070C0"/>
                </a:solidFill>
              </a:rPr>
              <a:t>racial profiling</a:t>
            </a:r>
            <a:r>
              <a:rPr lang="en-US" sz="2400" dirty="0"/>
              <a:t>, by analyzing a data base of 600,000+ arrest records from 1997-2002.</a:t>
            </a:r>
          </a:p>
          <a:p>
            <a:r>
              <a:rPr lang="en-US" sz="2400" dirty="0"/>
              <a:t>They focused on a subset of arrests for which police action was </a:t>
            </a:r>
            <a:r>
              <a:rPr lang="en-US" sz="2400" dirty="0">
                <a:solidFill>
                  <a:srgbClr val="0070C0"/>
                </a:solidFill>
              </a:rPr>
              <a:t>discretionary</a:t>
            </a:r>
            <a:r>
              <a:rPr lang="en-US" sz="2400" dirty="0"/>
              <a:t>, e.g., simple possession of small quantities of marijuana, where the police could:</a:t>
            </a:r>
          </a:p>
          <a:p>
            <a:pPr lvl="1"/>
            <a:r>
              <a:rPr lang="en-US" sz="2000" dirty="0"/>
              <a:t>Release the arrestee with a summons – like a parking ticket</a:t>
            </a:r>
          </a:p>
          <a:p>
            <a:pPr lvl="1"/>
            <a:r>
              <a:rPr lang="en-US" sz="2000" dirty="0"/>
              <a:t>Bring to police station, hold for bail, … -- harsher treatment</a:t>
            </a:r>
          </a:p>
          <a:p>
            <a:r>
              <a:rPr lang="en-US" sz="2400" dirty="0"/>
              <a:t>Response variable: released: “Yes”, “No”</a:t>
            </a:r>
          </a:p>
          <a:p>
            <a:pPr lvl="1"/>
            <a:r>
              <a:rPr lang="en-US" sz="2000" dirty="0"/>
              <a:t>Main predictor of interest: skin-</a:t>
            </a:r>
            <a:r>
              <a:rPr lang="en-US" sz="2000" dirty="0" err="1"/>
              <a:t>colour</a:t>
            </a:r>
            <a:r>
              <a:rPr lang="en-US" sz="2000" dirty="0"/>
              <a:t> of arrestee (black, white)</a:t>
            </a:r>
          </a:p>
          <a:p>
            <a:pPr lvl="1"/>
            <a:r>
              <a:rPr lang="en-US" sz="2000" dirty="0"/>
              <a:t>Other predictors: year, age, sex, 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0A4374-206F-4AA1-8338-08A4C3E0E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592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Toronto Star </a:t>
            </a:r>
            <a:r>
              <a:rPr lang="en-US" dirty="0"/>
              <a:t>meets mosaic displays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133600"/>
            <a:ext cx="4710953" cy="43023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communicate these results most effectively?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message?  What features are directly comprehensible to the audience?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700" y="374621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Graphic designer’s early attempts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62800" y="3860512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My early attempts</a:t>
            </a:r>
          </a:p>
        </p:txBody>
      </p:sp>
      <p:sp>
        <p:nvSpPr>
          <p:cNvPr id="8" name="Right Brace 7"/>
          <p:cNvSpPr/>
          <p:nvPr/>
        </p:nvSpPr>
        <p:spPr>
          <a:xfrm>
            <a:off x="6934200" y="2819400"/>
            <a:ext cx="228600" cy="266700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1981200" y="2743200"/>
            <a:ext cx="228600" cy="2590800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9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Presentation 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704" y="2455367"/>
            <a:ext cx="6313334" cy="404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05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Together, we created this (nearly) </a:t>
            </a:r>
            <a:r>
              <a:rPr lang="en-US" dirty="0">
                <a:solidFill>
                  <a:srgbClr val="FF0000"/>
                </a:solidFill>
              </a:rPr>
              <a:t>self-explaining</a:t>
            </a:r>
            <a:r>
              <a:rPr lang="en-US" dirty="0"/>
              <a:t> infographic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876454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Title gives the main conclusion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8400" y="1676400"/>
            <a:ext cx="2414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Legend gives a layman’s description of shading levels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4038600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Bar width ~ charges</a:t>
            </a:r>
          </a:p>
          <a:p>
            <a:r>
              <a:rPr lang="en-US" sz="1600" dirty="0"/>
              <a:t>Divided by % release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2971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Text description gives details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" y="5638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numbers shown in the cells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095500" y="2161666"/>
            <a:ext cx="228600" cy="3911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/>
          <p:cNvSpPr/>
          <p:nvPr/>
        </p:nvSpPr>
        <p:spPr>
          <a:xfrm>
            <a:off x="2095500" y="2971800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>
            <a:off x="2129790" y="4147417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7" idx="2"/>
          </p:cNvCxnSpPr>
          <p:nvPr/>
        </p:nvCxnSpPr>
        <p:spPr>
          <a:xfrm flipH="1">
            <a:off x="7239000" y="2199620"/>
            <a:ext cx="216719" cy="6197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1516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54A91-1F0A-4BBC-AA58-2E0BADF10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Arrests for marijuana: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28F4EB-3EBB-4824-A3B0-5558B7EF3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753A5B-7D51-4783-8485-47CB0B5C41A5}"/>
              </a:ext>
            </a:extLst>
          </p:cNvPr>
          <p:cNvSpPr txBox="1"/>
          <p:nvPr/>
        </p:nvSpPr>
        <p:spPr>
          <a:xfrm>
            <a:off x="609600" y="3048000"/>
            <a:ext cx="8077200" cy="310854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library(car)        # for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data(Arrests, package =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some(Arrests)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released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year age  sex employed citizen checks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218       Yes  White 2000  24 Male      Yes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1301       No  Black 1999  17 Male      Yes      No     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1495      Yes  White 1998  23 Male      Yes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1732      Yes  Black 2000  18 Male      Yes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2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1838      Yes  Black 1997  27 Male       No     Yes      5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2257       No  White 2001  19 Male       No     Yes      2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3100       No  Black 2000  19 Male       No     Yes      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3843      Yes  White 1999  20 Male      Yes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4580      Yes  Black 1999  26 Male      Yes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4833      Yes  Black 1998  38 Male      Yes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4B6B86-E77F-4A93-819D-8134DED848F8}"/>
              </a:ext>
            </a:extLst>
          </p:cNvPr>
          <p:cNvSpPr txBox="1"/>
          <p:nvPr/>
        </p:nvSpPr>
        <p:spPr>
          <a:xfrm>
            <a:off x="457200" y="1190407"/>
            <a:ext cx="8229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Response variable: released</a:t>
            </a:r>
          </a:p>
          <a:p>
            <a:r>
              <a:rPr lang="en-US" dirty="0"/>
              <a:t>Control variables: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year, age, sex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employed, citizen: Yes, 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checks: # of police databases (previous arrests, convictions, parole status) where the arrestee’s name was found</a:t>
            </a:r>
          </a:p>
        </p:txBody>
      </p:sp>
    </p:spTree>
    <p:extLst>
      <p:ext uri="{BB962C8B-B14F-4D97-AF65-F5344CB8AC3E}">
        <p14:creationId xmlns:p14="http://schemas.microsoft.com/office/powerpoint/2010/main" val="2277271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E7D91-A710-47C0-8FA6-E7D81F8AE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Arrests for marijuana: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145229-FAF3-491D-A93F-F4FA9EEB8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5798BD-C659-43B2-A2AA-8C6645AED72A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 is numerical. But may be non-linear. Convert to a </a:t>
            </a:r>
            <a:r>
              <a:rPr lang="en-US" dirty="0">
                <a:solidFill>
                  <a:srgbClr val="0070C0"/>
                </a:solidFill>
              </a:rPr>
              <a:t>factor</a:t>
            </a:r>
          </a:p>
          <a:p>
            <a:r>
              <a:rPr lang="en-US" dirty="0"/>
              <a:t>Fit model with all main effects, but allow </a:t>
            </a:r>
            <a:r>
              <a:rPr lang="en-US" dirty="0">
                <a:solidFill>
                  <a:srgbClr val="0070C0"/>
                </a:solidFill>
              </a:rPr>
              <a:t>interactions</a:t>
            </a:r>
            <a:r>
              <a:rPr lang="en-US" dirty="0"/>
              <a:t> of </a:t>
            </a:r>
            <a:r>
              <a:rPr lang="en-US" dirty="0" err="1"/>
              <a:t>colour:year</a:t>
            </a:r>
            <a:r>
              <a:rPr lang="en-US" dirty="0"/>
              <a:t> and </a:t>
            </a:r>
            <a:r>
              <a:rPr lang="en-US" dirty="0" err="1"/>
              <a:t>colour:age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02A88-4D42-4059-9702-2758AE05C7F3}"/>
              </a:ext>
            </a:extLst>
          </p:cNvPr>
          <p:cNvSpPr txBox="1"/>
          <p:nvPr/>
        </p:nvSpPr>
        <p:spPr>
          <a:xfrm>
            <a:off x="533400" y="2133600"/>
            <a:ext cx="8153400" cy="116955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Arrests$year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as.factor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Arrests$year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arrests.mod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(released ~ employed + citizen + checks +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*year +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*age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family=binomial, data=Arrests)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(arrests.mod)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21D66-D930-441E-B34F-EA3FBBCB89DB}"/>
              </a:ext>
            </a:extLst>
          </p:cNvPr>
          <p:cNvSpPr txBox="1"/>
          <p:nvPr/>
        </p:nvSpPr>
        <p:spPr>
          <a:xfrm>
            <a:off x="533400" y="3347720"/>
            <a:ext cx="8153400" cy="270843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Analysis of Deviance Table (Type II tests)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Response: released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LR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Df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(&gt;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employed        72.7  1    &lt; 2e-16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citizen         25.8  1    3.8e-07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checks         205.2  1    &lt; 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19.6  1    9.7e-06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year             6.1  5    0.29785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age              0.5  1    0.49827    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colour:year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21.7  5    0.00059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colour:age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13.9  1    0.00019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057133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5E2F8-95B7-4859-AFCA-10E0B2048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plot: Skin </a:t>
            </a:r>
            <a:r>
              <a:rPr lang="en-US" dirty="0" err="1"/>
              <a:t>colour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1EA7D5-1CFD-4143-B09F-040A44DA9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E56BCF-3530-42C8-B00B-AE56EBFEAEB5}"/>
              </a:ext>
            </a:extLst>
          </p:cNvPr>
          <p:cNvSpPr txBox="1"/>
          <p:nvPr/>
        </p:nvSpPr>
        <p:spPr>
          <a:xfrm>
            <a:off x="381000" y="1186934"/>
            <a:ext cx="8229600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plot(Effect("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", arrests.mod),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=3,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ci.style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="bands”, ...)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ED62B65-A611-4039-BC99-826504C42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63047"/>
            <a:ext cx="4846320" cy="4611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5FD138-6742-434B-AEA4-D569AC84A7C5}"/>
              </a:ext>
            </a:extLst>
          </p:cNvPr>
          <p:cNvSpPr txBox="1"/>
          <p:nvPr/>
        </p:nvSpPr>
        <p:spPr>
          <a:xfrm>
            <a:off x="5166360" y="2286000"/>
            <a:ext cx="353568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Effect plot for </a:t>
            </a:r>
            <a:r>
              <a:rPr lang="en-US" dirty="0" err="1"/>
              <a:t>colour</a:t>
            </a:r>
            <a:r>
              <a:rPr lang="en-US" dirty="0"/>
              <a:t> shows average effect </a:t>
            </a:r>
            <a:r>
              <a:rPr lang="en-US" dirty="0">
                <a:solidFill>
                  <a:srgbClr val="0070C0"/>
                </a:solidFill>
              </a:rPr>
              <a:t>controlling</a:t>
            </a:r>
            <a:r>
              <a:rPr lang="en-US" dirty="0"/>
              <a:t> (adjusting) for </a:t>
            </a:r>
            <a:r>
              <a:rPr lang="en-US" dirty="0">
                <a:solidFill>
                  <a:srgbClr val="0070C0"/>
                </a:solidFill>
              </a:rPr>
              <a:t>all</a:t>
            </a:r>
            <a:r>
              <a:rPr lang="en-US" dirty="0"/>
              <a:t> other factors simultaneously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(The </a:t>
            </a:r>
            <a:r>
              <a:rPr lang="en-US" i="1" dirty="0"/>
              <a:t>Star</a:t>
            </a:r>
            <a:r>
              <a:rPr lang="en-US" dirty="0"/>
              <a:t> analysis controlled for these one at a time.)</a:t>
            </a:r>
          </a:p>
          <a:p>
            <a:pPr marL="285750" indent="-285750">
              <a:spcAft>
                <a:spcPts val="300"/>
              </a:spcAft>
              <a:buFont typeface="Symbol" panose="05050102010706020507" pitchFamily="18" charset="2"/>
              <a:buChar char="®"/>
            </a:pPr>
            <a:r>
              <a:rPr lang="en-US" dirty="0">
                <a:sym typeface="Symbol" panose="05050102010706020507" pitchFamily="18" charset="2"/>
              </a:rPr>
              <a:t>Evidence for different treatment of blacks &amp; whites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ym typeface="Symbol" panose="05050102010706020507" pitchFamily="18" charset="2"/>
              </a:rPr>
              <a:t>Even Francis </a:t>
            </a:r>
            <a:r>
              <a:rPr lang="en-US" dirty="0" err="1">
                <a:sym typeface="Symbol" panose="05050102010706020507" pitchFamily="18" charset="2"/>
              </a:rPr>
              <a:t>Nunziata</a:t>
            </a:r>
            <a:r>
              <a:rPr lang="en-US" dirty="0">
                <a:sym typeface="Symbol" panose="05050102010706020507" pitchFamily="18" charset="2"/>
              </a:rPr>
              <a:t> could understand this.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ym typeface="Symbol" panose="05050102010706020507" pitchFamily="18" charset="2"/>
              </a:rPr>
              <a:t>However, effect smaller than reported by the </a:t>
            </a:r>
            <a:r>
              <a:rPr lang="en-US" i="1" dirty="0">
                <a:sym typeface="Symbol" panose="05050102010706020507" pitchFamily="18" charset="2"/>
              </a:rPr>
              <a:t>Star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42783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2F50A-EAA3-47FE-BB6E-19848A4D6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plots: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177254-9F09-49D4-B0A3-B62BC92B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5C15A489-B4A1-41B9-AD2A-273250680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94560"/>
            <a:ext cx="4846320" cy="46112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DF0EFA-27E2-4CBD-99B1-DCC3B8672E59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story turned out to be more nuanced than reported by the </a:t>
            </a:r>
            <a:r>
              <a:rPr lang="en-US" i="1" dirty="0"/>
              <a:t>Toronto Star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9FC284-42D2-4729-B316-0FEA620A6A75}"/>
              </a:ext>
            </a:extLst>
          </p:cNvPr>
          <p:cNvSpPr txBox="1"/>
          <p:nvPr/>
        </p:nvSpPr>
        <p:spPr>
          <a:xfrm>
            <a:off x="5410200" y="28194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2000, strong evidence for differential treatment of blacks &amp; whites</a:t>
            </a:r>
          </a:p>
          <a:p>
            <a:endParaRPr lang="en-US" dirty="0"/>
          </a:p>
          <a:p>
            <a:r>
              <a:rPr lang="en-US" dirty="0"/>
              <a:t>Also: evidence to support Police claim of effect of training to reduce racial effects in treatment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5A21E6-547A-4649-B527-BD27EF88F5F9}"/>
              </a:ext>
            </a:extLst>
          </p:cNvPr>
          <p:cNvSpPr txBox="1"/>
          <p:nvPr/>
        </p:nvSpPr>
        <p:spPr>
          <a:xfrm>
            <a:off x="457200" y="1600200"/>
            <a:ext cx="8229600" cy="30777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plot(Effect(c("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","year"), arrests.mod), multiline=TRUE, ...) </a:t>
            </a:r>
          </a:p>
        </p:txBody>
      </p:sp>
    </p:spTree>
    <p:extLst>
      <p:ext uri="{BB962C8B-B14F-4D97-AF65-F5344CB8AC3E}">
        <p14:creationId xmlns:p14="http://schemas.microsoft.com/office/powerpoint/2010/main" val="29814954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2F50A-EAA3-47FE-BB6E-19848A4D6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plots: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177254-9F09-49D4-B0A3-B62BC92B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4949957-2444-41BE-BAF7-13885FB26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2194560"/>
            <a:ext cx="4846320" cy="4611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C90601-C8FA-41AC-A4B1-43481828A672}"/>
              </a:ext>
            </a:extLst>
          </p:cNvPr>
          <p:cNvSpPr txBox="1"/>
          <p:nvPr/>
        </p:nvSpPr>
        <p:spPr>
          <a:xfrm>
            <a:off x="457200" y="1600200"/>
            <a:ext cx="8229600" cy="30777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plot(Effect(c("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","year"), arrests.mod), multiline=TRUE, ...)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7F9B7C-E145-42C5-A9BA-3CB7110C0D79}"/>
              </a:ext>
            </a:extLst>
          </p:cNvPr>
          <p:cNvSpPr txBox="1"/>
          <p:nvPr/>
        </p:nvSpPr>
        <p:spPr>
          <a:xfrm>
            <a:off x="457200" y="11430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more surprising finding 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419040-9DAD-495B-84F4-C4FF0380B6AE}"/>
              </a:ext>
            </a:extLst>
          </p:cNvPr>
          <p:cNvSpPr txBox="1"/>
          <p:nvPr/>
        </p:nvSpPr>
        <p:spPr>
          <a:xfrm>
            <a:off x="5410200" y="2819400"/>
            <a:ext cx="3276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Opposite age effects for blacks &amp; whites: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Young blacks treated </a:t>
            </a:r>
            <a:r>
              <a:rPr lang="en-US" dirty="0">
                <a:solidFill>
                  <a:srgbClr val="0070C0"/>
                </a:solidFill>
              </a:rPr>
              <a:t>more</a:t>
            </a:r>
            <a:r>
              <a:rPr lang="en-US" dirty="0"/>
              <a:t> harshly than young whites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Older blacks treated </a:t>
            </a:r>
            <a:r>
              <a:rPr lang="en-US" dirty="0">
                <a:solidFill>
                  <a:srgbClr val="0070C0"/>
                </a:solidFill>
              </a:rPr>
              <a:t>less</a:t>
            </a:r>
            <a:r>
              <a:rPr lang="en-US" dirty="0"/>
              <a:t> harshly than older whites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5512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43B4E4A-C753-4097-9A9E-3DF6F07C4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" y="2556689"/>
            <a:ext cx="8503920" cy="41922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009193-B25C-4268-B8C2-5085EB602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plots: </a:t>
            </a:r>
            <a:r>
              <a:rPr lang="en-US" dirty="0" err="1"/>
              <a:t>allEffects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E2FEF9-5038-4404-8E4D-DF5E40214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BB2246-8897-40F5-B897-9B7C0EBF1BE6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high-order terms can be viewed together using plot(</a:t>
            </a:r>
            <a:r>
              <a:rPr lang="en-US" dirty="0" err="1"/>
              <a:t>allEffects</a:t>
            </a:r>
            <a:r>
              <a:rPr lang="en-US" dirty="0"/>
              <a:t>(mod))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74E7DA-3B2E-4656-A23F-7EADEB3BE9EB}"/>
              </a:ext>
            </a:extLst>
          </p:cNvPr>
          <p:cNvSpPr txBox="1"/>
          <p:nvPr/>
        </p:nvSpPr>
        <p:spPr>
          <a:xfrm>
            <a:off x="457200" y="1613932"/>
            <a:ext cx="822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arrests.effects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allEffects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(arrests.mod,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xlevels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=list(age=seq(15,45,5)))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arrests.effects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="Probability(released)", …)</a:t>
            </a:r>
          </a:p>
        </p:txBody>
      </p:sp>
    </p:spTree>
    <p:extLst>
      <p:ext uri="{BB962C8B-B14F-4D97-AF65-F5344CB8AC3E}">
        <p14:creationId xmlns:p14="http://schemas.microsoft.com/office/powerpoint/2010/main" val="2258768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AA399-1D1E-4026-84C5-7F64963B9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Fitting &amp; graphing models: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68D3EF-4D49-4C47-B954-23BD46A1F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5B60DA-34F2-4B8F-8AFA-FAFD3F075609}"/>
              </a:ext>
            </a:extLst>
          </p:cNvPr>
          <p:cNvGrpSpPr/>
          <p:nvPr/>
        </p:nvGrpSpPr>
        <p:grpSpPr>
          <a:xfrm>
            <a:off x="355600" y="1571338"/>
            <a:ext cx="8580120" cy="1344264"/>
            <a:chOff x="457200" y="2514601"/>
            <a:chExt cx="8503920" cy="1420463"/>
          </a:xfrm>
        </p:grpSpPr>
        <p:pic>
          <p:nvPicPr>
            <p:cNvPr id="5" name="Picture 32">
              <a:extLst>
                <a:ext uri="{FF2B5EF4-FFF2-40B4-BE49-F238E27FC236}">
                  <a16:creationId xmlns:a16="http://schemas.microsoft.com/office/drawing/2014/main" id="{18F85EA5-F2A6-4B2E-8B6F-1D7BC5910E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6097" y="2514601"/>
              <a:ext cx="1565023" cy="1420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5BAA8E7-9FB1-40BC-8B02-89FDBFA0A0A0}"/>
                </a:ext>
              </a:extLst>
            </p:cNvPr>
            <p:cNvGrpSpPr/>
            <p:nvPr/>
          </p:nvGrpSpPr>
          <p:grpSpPr>
            <a:xfrm>
              <a:off x="457200" y="2816291"/>
              <a:ext cx="7014320" cy="980498"/>
              <a:chOff x="457200" y="2816291"/>
              <a:chExt cx="7014320" cy="980498"/>
            </a:xfrm>
          </p:grpSpPr>
          <p:grpSp>
            <p:nvGrpSpPr>
              <p:cNvPr id="7" name="Group 18">
                <a:extLst>
                  <a:ext uri="{FF2B5EF4-FFF2-40B4-BE49-F238E27FC236}">
                    <a16:creationId xmlns:a16="http://schemas.microsoft.com/office/drawing/2014/main" id="{7C464DF9-EAB8-40D6-80D6-F39276FB704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7200" y="2816291"/>
                <a:ext cx="1357610" cy="850078"/>
                <a:chOff x="4788" y="1122"/>
                <a:chExt cx="702" cy="541"/>
              </a:xfrm>
            </p:grpSpPr>
            <p:sp>
              <p:nvSpPr>
                <p:cNvPr id="21" name="AutoShape 19">
                  <a:extLst>
                    <a:ext uri="{FF2B5EF4-FFF2-40B4-BE49-F238E27FC236}">
                      <a16:creationId xmlns:a16="http://schemas.microsoft.com/office/drawing/2014/main" id="{48B9B0BC-20E3-4EA6-A426-2F0BCA3179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88" y="1122"/>
                  <a:ext cx="702" cy="540"/>
                </a:xfrm>
                <a:prstGeom prst="flowChartInternalStorage">
                  <a:avLst/>
                </a:prstGeom>
                <a:solidFill>
                  <a:srgbClr val="FF0000">
                    <a:alpha val="20000"/>
                  </a:srgbClr>
                </a:solidFill>
                <a:ln w="15875">
                  <a:solidFill>
                    <a:srgbClr val="FF33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2" name="Text Box 20">
                  <a:extLst>
                    <a:ext uri="{FF2B5EF4-FFF2-40B4-BE49-F238E27FC236}">
                      <a16:creationId xmlns:a16="http://schemas.microsoft.com/office/drawing/2014/main" id="{8FEA0187-9586-4C0F-86CD-2FF7719A989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36" y="1212"/>
                  <a:ext cx="612" cy="4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en-US" sz="1600" dirty="0"/>
                    <a:t>input 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en-US" sz="1600" dirty="0"/>
                    <a:t>data</a:t>
                  </a:r>
                </a:p>
              </p:txBody>
            </p:sp>
          </p:grpSp>
          <p:grpSp>
            <p:nvGrpSpPr>
              <p:cNvPr id="8" name="Group 24">
                <a:extLst>
                  <a:ext uri="{FF2B5EF4-FFF2-40B4-BE49-F238E27FC236}">
                    <a16:creationId xmlns:a16="http://schemas.microsoft.com/office/drawing/2014/main" id="{04CD0156-D7CC-4933-A156-D549A753447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91924" y="2816292"/>
                <a:ext cx="1282187" cy="876790"/>
                <a:chOff x="2494" y="2160"/>
                <a:chExt cx="1044" cy="558"/>
              </a:xfrm>
            </p:grpSpPr>
            <p:sp>
              <p:nvSpPr>
                <p:cNvPr id="19" name="AutoShape 22">
                  <a:extLst>
                    <a:ext uri="{FF2B5EF4-FFF2-40B4-BE49-F238E27FC236}">
                      <a16:creationId xmlns:a16="http://schemas.microsoft.com/office/drawing/2014/main" id="{0145CC3B-61E0-49A7-92B7-6B9776026C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4" y="2190"/>
                  <a:ext cx="1044" cy="528"/>
                </a:xfrm>
                <a:prstGeom prst="flowChartAlternateProcess">
                  <a:avLst/>
                </a:prstGeom>
                <a:solidFill>
                  <a:schemeClr val="accent1">
                    <a:alpha val="39999"/>
                  </a:schemeClr>
                </a:solidFill>
                <a:ln w="19050" algn="ctr">
                  <a:solidFill>
                    <a:srgbClr val="0000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0" name="Text Box 23">
                  <a:extLst>
                    <a:ext uri="{FF2B5EF4-FFF2-40B4-BE49-F238E27FC236}">
                      <a16:creationId xmlns:a16="http://schemas.microsoft.com/office/drawing/2014/main" id="{1D7D34E7-38A7-4BD6-BC51-01C3C47FFF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44" y="2160"/>
                  <a:ext cx="936" cy="5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600" dirty="0" err="1"/>
                    <a:t>glm</a:t>
                  </a:r>
                  <a:r>
                    <a:rPr lang="en-US" altLang="en-US" sz="1600" dirty="0"/>
                    <a:t>()</a:t>
                  </a:r>
                </a:p>
                <a:p>
                  <a:pPr algn="ctr" eaLnBrk="1" hangingPunct="1"/>
                  <a:r>
                    <a:rPr lang="en-US" altLang="en-US" sz="1600" dirty="0"/>
                    <a:t> </a:t>
                  </a:r>
                  <a:r>
                    <a:rPr lang="en-US" altLang="en-US" sz="1600" dirty="0" err="1"/>
                    <a:t>polr</a:t>
                  </a:r>
                  <a:r>
                    <a:rPr lang="en-US" altLang="en-US" sz="1600" dirty="0"/>
                    <a:t>()</a:t>
                  </a:r>
                </a:p>
                <a:p>
                  <a:pPr algn="ctr" eaLnBrk="1" hangingPunct="1"/>
                  <a:r>
                    <a:rPr lang="en-US" altLang="en-US" sz="1600" dirty="0" err="1"/>
                    <a:t>multinom</a:t>
                  </a:r>
                  <a:r>
                    <a:rPr lang="en-US" altLang="en-US" sz="1600" dirty="0"/>
                    <a:t>()</a:t>
                  </a:r>
                </a:p>
              </p:txBody>
            </p:sp>
          </p:grpSp>
          <p:grpSp>
            <p:nvGrpSpPr>
              <p:cNvPr id="9" name="Group 28">
                <a:extLst>
                  <a:ext uri="{FF2B5EF4-FFF2-40B4-BE49-F238E27FC236}">
                    <a16:creationId xmlns:a16="http://schemas.microsoft.com/office/drawing/2014/main" id="{74777EBF-7A81-48DF-95FD-E734C14861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51226" y="2816292"/>
                <a:ext cx="1357610" cy="980497"/>
                <a:chOff x="2064" y="2736"/>
                <a:chExt cx="1104" cy="768"/>
              </a:xfrm>
            </p:grpSpPr>
            <p:sp>
              <p:nvSpPr>
                <p:cNvPr id="17" name="AutoShape 26">
                  <a:extLst>
                    <a:ext uri="{FF2B5EF4-FFF2-40B4-BE49-F238E27FC236}">
                      <a16:creationId xmlns:a16="http://schemas.microsoft.com/office/drawing/2014/main" id="{379671B1-2D0E-4DE6-B4D4-2643817A80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64" y="2736"/>
                  <a:ext cx="1104" cy="768"/>
                </a:xfrm>
                <a:prstGeom prst="flowChartMultidocument">
                  <a:avLst/>
                </a:prstGeom>
                <a:solidFill>
                  <a:srgbClr val="FFFF99">
                    <a:alpha val="50195"/>
                  </a:srgb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8" name="Text Box 27">
                  <a:extLst>
                    <a:ext uri="{FF2B5EF4-FFF2-40B4-BE49-F238E27FC236}">
                      <a16:creationId xmlns:a16="http://schemas.microsoft.com/office/drawing/2014/main" id="{BB3C5AF4-5A53-4671-B8C3-CFA8BAA76FB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08" y="2928"/>
                  <a:ext cx="673" cy="49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en-US" dirty="0"/>
                    <a:t>model object</a:t>
                  </a:r>
                </a:p>
              </p:txBody>
            </p:sp>
          </p:grpSp>
          <p:grpSp>
            <p:nvGrpSpPr>
              <p:cNvPr id="10" name="Group 29">
                <a:extLst>
                  <a:ext uri="{FF2B5EF4-FFF2-40B4-BE49-F238E27FC236}">
                    <a16:creationId xmlns:a16="http://schemas.microsoft.com/office/drawing/2014/main" id="{5C1AF7C7-E0CC-404A-91F8-2AED8D4D33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85950" y="2816292"/>
                <a:ext cx="1433033" cy="829651"/>
                <a:chOff x="1614" y="1062"/>
                <a:chExt cx="756" cy="528"/>
              </a:xfrm>
            </p:grpSpPr>
            <p:sp>
              <p:nvSpPr>
                <p:cNvPr id="15" name="AutoShape 30">
                  <a:extLst>
                    <a:ext uri="{FF2B5EF4-FFF2-40B4-BE49-F238E27FC236}">
                      <a16:creationId xmlns:a16="http://schemas.microsoft.com/office/drawing/2014/main" id="{54E04A76-9668-4291-8CFA-062E715766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14" y="1062"/>
                  <a:ext cx="756" cy="528"/>
                </a:xfrm>
                <a:prstGeom prst="flowChartAlternateProcess">
                  <a:avLst/>
                </a:prstGeom>
                <a:solidFill>
                  <a:schemeClr val="accent1">
                    <a:alpha val="39999"/>
                  </a:schemeClr>
                </a:solidFill>
                <a:ln w="19050" algn="ctr">
                  <a:solidFill>
                    <a:srgbClr val="0000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6" name="Text Box 31">
                  <a:extLst>
                    <a:ext uri="{FF2B5EF4-FFF2-40B4-BE49-F238E27FC236}">
                      <a16:creationId xmlns:a16="http://schemas.microsoft.com/office/drawing/2014/main" id="{37A636D6-A26B-4483-96D2-06708B0A23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50" y="1128"/>
                  <a:ext cx="678" cy="3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600"/>
                    <a:t>plot(mod)</a:t>
                  </a:r>
                </a:p>
                <a:p>
                  <a:pPr algn="ctr" eaLnBrk="1" hangingPunct="1"/>
                  <a:r>
                    <a:rPr lang="en-US" altLang="en-US" sz="1600"/>
                    <a:t>plot(f(mod))</a:t>
                  </a:r>
                </a:p>
              </p:txBody>
            </p:sp>
          </p:grpSp>
          <p:sp>
            <p:nvSpPr>
              <p:cNvPr id="11" name="Line 51">
                <a:extLst>
                  <a:ext uri="{FF2B5EF4-FFF2-40B4-BE49-F238E27FC236}">
                    <a16:creationId xmlns:a16="http://schemas.microsoft.com/office/drawing/2014/main" id="{16353AA6-4011-46B3-B593-34EA91FC43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9387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52">
                <a:extLst>
                  <a:ext uri="{FF2B5EF4-FFF2-40B4-BE49-F238E27FC236}">
                    <a16:creationId xmlns:a16="http://schemas.microsoft.com/office/drawing/2014/main" id="{0DBBC61F-ADB6-4F49-ABE9-616DF3FE69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98689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53">
                <a:extLst>
                  <a:ext uri="{FF2B5EF4-FFF2-40B4-BE49-F238E27FC236}">
                    <a16:creationId xmlns:a16="http://schemas.microsoft.com/office/drawing/2014/main" id="{2DA87DE6-0457-4830-A277-1274F78C1A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33413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54">
                <a:extLst>
                  <a:ext uri="{FF2B5EF4-FFF2-40B4-BE49-F238E27FC236}">
                    <a16:creationId xmlns:a16="http://schemas.microsoft.com/office/drawing/2014/main" id="{5309F2A3-0757-458D-A919-FC246B1031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43560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5C2EC346-58EB-4354-9A4D-BBDCB79A6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60" y="3082343"/>
            <a:ext cx="8142857" cy="125714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B22D8EA-6C14-4950-B919-D8F96325C599}"/>
              </a:ext>
            </a:extLst>
          </p:cNvPr>
          <p:cNvSpPr txBox="1"/>
          <p:nvPr/>
        </p:nvSpPr>
        <p:spPr>
          <a:xfrm>
            <a:off x="449260" y="1143000"/>
            <a:ext cx="5157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Object-oriented approach in R: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54989BB-E800-4213-B03C-FB91A6228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89" y="4518241"/>
            <a:ext cx="8171428" cy="1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9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A015C-385A-49F6-B6BA-49EE32BDA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diagnostics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6A1C09-654D-4E65-8891-D74CF1EC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CA9ED2-BEAC-4B47-968F-D4BC83131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" y="1295400"/>
            <a:ext cx="8171428" cy="2285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56542F-B98A-40BC-9725-F6BFDB140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" y="3833878"/>
            <a:ext cx="8171428" cy="1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7762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846C3-D034-4EAE-B6E8-8C7567621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Diagnostic plots in 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220D95-66CF-462C-9EE6-5E7433AC1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13A2DC-CA3D-4076-80BC-A5A61C62F1E3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R, plotting 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dirty="0"/>
              <a:t> object gives the “regression quartet” – 4 basic diagnostic plots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3CB7FB-B7D5-424A-B121-C14C71EF3327}"/>
              </a:ext>
            </a:extLst>
          </p:cNvPr>
          <p:cNvSpPr txBox="1"/>
          <p:nvPr/>
        </p:nvSpPr>
        <p:spPr>
          <a:xfrm>
            <a:off x="457200" y="1686242"/>
            <a:ext cx="822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arth.mod1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(Better ~ Age + Sex + Treatment, data=Arthritis,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family='binomial')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(arth.mod1)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E9B404-7120-4344-8EA0-E15A653A8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7320"/>
            <a:ext cx="9144000" cy="30193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BC73E7-929E-4038-860E-4E9CF87317FC}"/>
              </a:ext>
            </a:extLst>
          </p:cNvPr>
          <p:cNvSpPr txBox="1"/>
          <p:nvPr/>
        </p:nvSpPr>
        <p:spPr>
          <a:xfrm>
            <a:off x="533400" y="58674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plots often look peculiar for logistic regression models</a:t>
            </a:r>
          </a:p>
          <a:p>
            <a:r>
              <a:rPr lang="en-US" dirty="0"/>
              <a:t>Better versions are available in the car package</a:t>
            </a:r>
          </a:p>
        </p:txBody>
      </p:sp>
    </p:spTree>
    <p:extLst>
      <p:ext uri="{BB962C8B-B14F-4D97-AF65-F5344CB8AC3E}">
        <p14:creationId xmlns:p14="http://schemas.microsoft.com/office/powerpoint/2010/main" val="36023476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779F5-5399-47E4-8943-F375A2D48C2F}" type="slidenum">
              <a:rPr lang="en-US" altLang="en-US"/>
              <a:pPr/>
              <a:t>62</a:t>
            </a:fld>
            <a:endParaRPr lang="en-US" alt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Unusual data: Leverage &amp; Influence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1"/>
            <a:ext cx="8382000" cy="3200399"/>
          </a:xfrm>
        </p:spPr>
        <p:txBody>
          <a:bodyPr>
            <a:normAutofit/>
          </a:bodyPr>
          <a:lstStyle/>
          <a:p>
            <a:r>
              <a:rPr lang="en-US" altLang="en-US" sz="2000" dirty="0"/>
              <a:t>“Unusual” observations can have dramatic effects on least-squares estimates in linear models</a:t>
            </a:r>
          </a:p>
          <a:p>
            <a:r>
              <a:rPr lang="en-US" altLang="en-US" sz="2000" dirty="0"/>
              <a:t>Three archetypal cases:</a:t>
            </a:r>
          </a:p>
          <a:p>
            <a:pPr lvl="1"/>
            <a:r>
              <a:rPr lang="en-US" altLang="en-US" sz="1800" dirty="0"/>
              <a:t>Typical X (low leverage), bad fit        -- Not much harm</a:t>
            </a:r>
          </a:p>
          <a:p>
            <a:pPr lvl="1"/>
            <a:r>
              <a:rPr lang="en-US" altLang="en-US" sz="1800" dirty="0"/>
              <a:t>Unusual X (high leverage), good fit   -- Not much harm</a:t>
            </a:r>
          </a:p>
          <a:p>
            <a:pPr lvl="1"/>
            <a:r>
              <a:rPr lang="en-US" altLang="en-US" sz="1800" dirty="0"/>
              <a:t>Unusual X (high leverage), bad fit     -- </a:t>
            </a:r>
            <a:r>
              <a:rPr lang="en-US" altLang="en-US" sz="1800" dirty="0">
                <a:solidFill>
                  <a:srgbClr val="FF0000"/>
                </a:solidFill>
              </a:rPr>
              <a:t>BAD, BAD, BAD</a:t>
            </a:r>
          </a:p>
          <a:p>
            <a:r>
              <a:rPr lang="en-US" altLang="en-US" sz="2000" dirty="0"/>
              <a:t>Influential observations: unusual in </a:t>
            </a:r>
            <a:r>
              <a:rPr lang="en-US" altLang="en-US" sz="2000" i="1" dirty="0">
                <a:solidFill>
                  <a:srgbClr val="0000FF"/>
                </a:solidFill>
              </a:rPr>
              <a:t>both</a:t>
            </a:r>
            <a:r>
              <a:rPr lang="en-US" altLang="en-US" sz="2000" dirty="0"/>
              <a:t> X &amp; Y</a:t>
            </a:r>
          </a:p>
          <a:p>
            <a:r>
              <a:rPr lang="en-US" altLang="en-US" sz="2000" dirty="0"/>
              <a:t>Heuristic formula:</a:t>
            </a:r>
          </a:p>
          <a:p>
            <a:pPr lvl="2">
              <a:buFontTx/>
              <a:buNone/>
            </a:pPr>
            <a:r>
              <a:rPr lang="en-US" altLang="en-US" sz="2000" dirty="0"/>
              <a:t>	</a:t>
            </a:r>
            <a:r>
              <a:rPr lang="en-US" altLang="en-US" dirty="0"/>
              <a:t>Influence = X leverage × Y residual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7" y="4271585"/>
            <a:ext cx="2726667" cy="208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882" y="4281585"/>
            <a:ext cx="2753334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334" y="4281585"/>
            <a:ext cx="2720001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97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191000" y="2819400"/>
            <a:ext cx="4114800" cy="609600"/>
          </a:xfrm>
          <a:prstGeom prst="rect">
            <a:avLst/>
          </a:prstGeom>
          <a:gradFill flip="none" rotWithShape="1">
            <a:gsLst>
              <a:gs pos="0">
                <a:srgbClr val="FFF200"/>
              </a:gs>
              <a:gs pos="45000">
                <a:srgbClr val="FF7A00"/>
              </a:gs>
              <a:gs pos="97000">
                <a:srgbClr val="FF0300"/>
              </a:gs>
              <a:gs pos="99000">
                <a:srgbClr val="4D0808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Influence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362200"/>
            <a:ext cx="5181600" cy="419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Influence (Cook’s D) measures impact of individual obs. on coefficients, fitted values</a:t>
            </a:r>
          </a:p>
          <a:p>
            <a:endParaRPr lang="en-US" dirty="0"/>
          </a:p>
          <a:p>
            <a:r>
              <a:rPr lang="en-US" sz="2400" dirty="0"/>
              <a:t>Influence </a:t>
            </a:r>
            <a:r>
              <a:rPr lang="en-US" sz="2400" dirty="0">
                <a:sym typeface="Symbol"/>
              </a:rPr>
              <a:t> Residual (y -ŷ) × Hat-value </a:t>
            </a:r>
            <a:endParaRPr lang="en-US" sz="2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5360046" y="1764145"/>
          <a:ext cx="960794" cy="432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Equation" r:id="rId4" imgW="507960" imgH="228600" progId="Equation.DSMT4">
                  <p:embed/>
                </p:oleObj>
              </mc:Choice>
              <mc:Fallback>
                <p:oleObj name="Equation" r:id="rId4" imgW="507960" imgH="2286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60046" y="1764145"/>
                        <a:ext cx="960794" cy="4323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107223" y="3244334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fit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07223" y="56388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fit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67600" y="1713860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High leverage</a:t>
            </a:r>
          </a:p>
        </p:txBody>
      </p:sp>
      <p:cxnSp>
        <p:nvCxnSpPr>
          <p:cNvPr id="13" name="Straight Arrow Connector 12"/>
          <p:cNvCxnSpPr>
            <a:endCxn id="9" idx="3"/>
          </p:cNvCxnSpPr>
          <p:nvPr/>
        </p:nvCxnSpPr>
        <p:spPr>
          <a:xfrm>
            <a:off x="2971800" y="3429000"/>
            <a:ext cx="583223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971800" y="5843981"/>
            <a:ext cx="583223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968762" y="2201953"/>
            <a:ext cx="0" cy="389319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Callout 17"/>
          <p:cNvSpPr/>
          <p:nvPr/>
        </p:nvSpPr>
        <p:spPr>
          <a:xfrm>
            <a:off x="7968762" y="2590800"/>
            <a:ext cx="762000" cy="533400"/>
          </a:xfrm>
          <a:prstGeom prst="wedgeEllipseCallout">
            <a:avLst>
              <a:gd name="adj1" fmla="val -33525"/>
              <a:gd name="adj2" fmla="val 87225"/>
            </a:avLst>
          </a:prstGeom>
          <a:solidFill>
            <a:srgbClr val="FFFF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968762" y="258563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High influence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3400" y="239661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Bubble size ~ influence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3400" y="4114800"/>
            <a:ext cx="2438400" cy="30777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Lucida Console" pitchFamily="49" charset="0"/>
              </a:rPr>
              <a:t>influencePlot</a:t>
            </a:r>
            <a:r>
              <a:rPr lang="en-US" sz="1400" dirty="0">
                <a:latin typeface="Lucida Console" pitchFamily="49" charset="0"/>
              </a:rPr>
              <a:t>(mod1)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C82DF4-AA76-4D24-9F3A-9CEE1FA51605}"/>
              </a:ext>
            </a:extLst>
          </p:cNvPr>
          <p:cNvSpPr/>
          <p:nvPr/>
        </p:nvSpPr>
        <p:spPr>
          <a:xfrm>
            <a:off x="2945423" y="2896583"/>
            <a:ext cx="609600" cy="5334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ABE2F-0FE8-4424-8EBC-B3EF09E9769F}"/>
              </a:ext>
            </a:extLst>
          </p:cNvPr>
          <p:cNvSpPr/>
          <p:nvPr/>
        </p:nvSpPr>
        <p:spPr>
          <a:xfrm>
            <a:off x="2978499" y="5856605"/>
            <a:ext cx="609600" cy="164068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558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DDE93-C0C9-423A-AB6A-538244E10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Influence plots in 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E7F31D-5351-4A2C-AA6D-4ADDEB176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453817-B547-4266-85C1-2FC235D4D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08993"/>
            <a:ext cx="4648944" cy="43168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1A1A4A-89DA-46BA-8809-925CE56AFB5E}"/>
              </a:ext>
            </a:extLst>
          </p:cNvPr>
          <p:cNvSpPr txBox="1"/>
          <p:nvPr/>
        </p:nvSpPr>
        <p:spPr>
          <a:xfrm>
            <a:off x="457200" y="1182469"/>
            <a:ext cx="82296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library(car)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influencePlot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(arth.logistic2, …)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C562F1-F98E-4F6B-A17F-52BD1F97861D}"/>
              </a:ext>
            </a:extLst>
          </p:cNvPr>
          <p:cNvSpPr txBox="1"/>
          <p:nvPr/>
        </p:nvSpPr>
        <p:spPr>
          <a:xfrm>
            <a:off x="5638800" y="2286000"/>
            <a:ext cx="3048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axis: Leverage (“hat values”)</a:t>
            </a:r>
          </a:p>
          <a:p>
            <a:r>
              <a:rPr lang="en-US" dirty="0"/>
              <a:t>notable values: &gt; 2k/n, 3k/n</a:t>
            </a:r>
          </a:p>
          <a:p>
            <a:endParaRPr lang="en-US" dirty="0"/>
          </a:p>
          <a:p>
            <a:r>
              <a:rPr lang="en-US" dirty="0"/>
              <a:t>Y axis: Studentized residuals</a:t>
            </a:r>
          </a:p>
          <a:p>
            <a:endParaRPr lang="en-US" dirty="0"/>
          </a:p>
          <a:p>
            <a:r>
              <a:rPr lang="en-US" dirty="0"/>
              <a:t>Bubble size ~ Cook’s D (influence on coefficients)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8B86C1-A2CA-46EE-843B-18EC0DF555E1}"/>
              </a:ext>
            </a:extLst>
          </p:cNvPr>
          <p:cNvSpPr txBox="1"/>
          <p:nvPr/>
        </p:nvSpPr>
        <p:spPr>
          <a:xfrm>
            <a:off x="3124200" y="5377180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2k/n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1A321-BD0D-420F-95D7-5958830A47AF}"/>
              </a:ext>
            </a:extLst>
          </p:cNvPr>
          <p:cNvSpPr txBox="1"/>
          <p:nvPr/>
        </p:nvSpPr>
        <p:spPr>
          <a:xfrm>
            <a:off x="4638042" y="5377180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3k/n</a:t>
            </a:r>
          </a:p>
        </p:txBody>
      </p:sp>
    </p:spTree>
    <p:extLst>
      <p:ext uri="{BB962C8B-B14F-4D97-AF65-F5344CB8AC3E}">
        <p14:creationId xmlns:p14="http://schemas.microsoft.com/office/powerpoint/2010/main" val="33191370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26F81-438B-4E2B-8B7D-7155C0895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cases are influential?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21A9FB-6CCD-4B63-BB4A-8FE6665C3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998444-B618-487E-A7E5-64A7EDDE552A}"/>
              </a:ext>
            </a:extLst>
          </p:cNvPr>
          <p:cNvSpPr txBox="1"/>
          <p:nvPr/>
        </p:nvSpPr>
        <p:spPr>
          <a:xfrm>
            <a:off x="457200" y="1219200"/>
            <a:ext cx="82296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Treatment    Sex Age Better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StudRes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Hat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CookD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    Treated   Male  27      1    1.92 0.0897 0.1128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4    Treated   Male  32      1    1.79 0.0840 0.0818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15   Treated Female  23      0   -1.18 0.1416 0.0420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16   Treated Female  32      0   -1.36 0.0926 0.0381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39   Treated Female  69      0   -2.17 0.0314 0.0690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B14DCE-908D-417B-B22D-118CB3744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017460"/>
            <a:ext cx="3582144" cy="33262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945597-C6F2-400B-8ECA-7AA11ADCE619}"/>
              </a:ext>
            </a:extLst>
          </p:cNvPr>
          <p:cNvSpPr txBox="1"/>
          <p:nvPr/>
        </p:nvSpPr>
        <p:spPr>
          <a:xfrm>
            <a:off x="4572000" y="3276600"/>
            <a:ext cx="403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1: younger male: moderate Hat, better than predicted </a:t>
            </a:r>
            <a:r>
              <a:rPr lang="en-US" dirty="0">
                <a:sym typeface="Symbol" panose="05050102010706020507" pitchFamily="18" charset="2"/>
              </a:rPr>
              <a:t> large Cook D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case 39: older female: small Hat, but did not improve with treatment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7388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552D7-02E9-4A58-AB9D-FE0C3EF49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Looking ahead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B460E4-CE57-4F72-9227-11C8CBBEC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Logistic regression models need not always have linear effects– models </a:t>
            </a:r>
            <a:r>
              <a:rPr lang="en-US" dirty="0">
                <a:solidFill>
                  <a:srgbClr val="0070C0"/>
                </a:solidFill>
              </a:rPr>
              <a:t>nonlinear</a:t>
            </a:r>
            <a:r>
              <a:rPr lang="en-US" dirty="0"/>
              <a:t> in </a:t>
            </a:r>
            <a:r>
              <a:rPr lang="en-US" dirty="0" err="1"/>
              <a:t>Xs</a:t>
            </a:r>
            <a:r>
              <a:rPr lang="en-US" dirty="0"/>
              <a:t> sometimes useful</a:t>
            </a:r>
          </a:p>
          <a:p>
            <a:r>
              <a:rPr lang="en-US" dirty="0">
                <a:solidFill>
                  <a:srgbClr val="0070C0"/>
                </a:solidFill>
              </a:rPr>
              <a:t>Polytomous</a:t>
            </a:r>
            <a:r>
              <a:rPr lang="en-US" dirty="0"/>
              <a:t> outcomes can be handled as well</a:t>
            </a:r>
          </a:p>
          <a:p>
            <a:pPr lvl="1"/>
            <a:r>
              <a:rPr lang="en-US" dirty="0"/>
              <a:t>e.g., Improved = {“None”, “Some”, “Marked”}</a:t>
            </a:r>
          </a:p>
          <a:p>
            <a:r>
              <a:rPr lang="en-US" dirty="0"/>
              <a:t>If ordinal, 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rgbClr val="0070C0"/>
                </a:solidFill>
              </a:rPr>
              <a:t>proportional odds </a:t>
            </a:r>
            <a:r>
              <a:rPr lang="en-US" dirty="0"/>
              <a:t>model is a simple extension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nested dichotomies </a:t>
            </a:r>
            <a:r>
              <a:rPr lang="en-US" dirty="0"/>
              <a:t>provides an alternative approach</a:t>
            </a:r>
          </a:p>
          <a:p>
            <a:r>
              <a:rPr lang="en-US" dirty="0"/>
              <a:t>Otherwise, </a:t>
            </a:r>
            <a:r>
              <a:rPr lang="en-US" dirty="0">
                <a:solidFill>
                  <a:srgbClr val="0070C0"/>
                </a:solidFill>
              </a:rPr>
              <a:t>multinomial logistic regression </a:t>
            </a:r>
            <a:r>
              <a:rPr lang="en-US" dirty="0"/>
              <a:t>is the way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F197D7-8E04-4DD4-8910-C6DC550AD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7989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DE27A-865D-4246-8EF0-3C9319815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B2BD7-DE18-43D9-A2B5-838297730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loglm</a:t>
            </a:r>
            <a:r>
              <a:rPr lang="en-US" dirty="0"/>
              <a:t>() provides only overall tests of model fit</a:t>
            </a:r>
          </a:p>
          <a:p>
            <a:r>
              <a:rPr lang="en-US" dirty="0"/>
              <a:t>Model-based methods, </a:t>
            </a:r>
            <a:r>
              <a:rPr lang="en-US" dirty="0" err="1"/>
              <a:t>glm</a:t>
            </a:r>
            <a:r>
              <a:rPr lang="en-US" dirty="0"/>
              <a:t>(), provide hypothesis tests, CIs &amp; tests for individual terms</a:t>
            </a:r>
          </a:p>
          <a:p>
            <a:r>
              <a:rPr lang="en-US" dirty="0"/>
              <a:t>Logistic regression: A </a:t>
            </a:r>
            <a:r>
              <a:rPr lang="en-US" dirty="0" err="1"/>
              <a:t>glm</a:t>
            </a:r>
            <a:r>
              <a:rPr lang="en-US" dirty="0"/>
              <a:t>() for a binary response</a:t>
            </a:r>
          </a:p>
          <a:p>
            <a:pPr lvl="1"/>
            <a:r>
              <a:rPr lang="en-US" dirty="0"/>
              <a:t>linear model for the log odds </a:t>
            </a:r>
            <a:r>
              <a:rPr lang="en-US" dirty="0" err="1"/>
              <a:t>Pr</a:t>
            </a:r>
            <a:r>
              <a:rPr lang="en-US" dirty="0"/>
              <a:t>(Y=1)</a:t>
            </a:r>
          </a:p>
          <a:p>
            <a:pPr lvl="1"/>
            <a:r>
              <a:rPr lang="en-US" dirty="0"/>
              <a:t>All similar to classical ANOVA, regression models</a:t>
            </a:r>
          </a:p>
          <a:p>
            <a:r>
              <a:rPr lang="en-US" dirty="0"/>
              <a:t>Plotting</a:t>
            </a:r>
          </a:p>
          <a:p>
            <a:pPr lvl="1"/>
            <a:r>
              <a:rPr lang="en-US" dirty="0"/>
              <a:t>Conditional, full-model plots show data and fits </a:t>
            </a:r>
          </a:p>
          <a:p>
            <a:pPr lvl="1"/>
            <a:r>
              <a:rPr lang="en-US" dirty="0"/>
              <a:t>Effect plots show predicted effects averaged over others</a:t>
            </a:r>
          </a:p>
          <a:p>
            <a:r>
              <a:rPr lang="en-US" dirty="0"/>
              <a:t>Model diagnostics</a:t>
            </a:r>
          </a:p>
          <a:p>
            <a:pPr lvl="1"/>
            <a:r>
              <a:rPr lang="en-US" dirty="0"/>
              <a:t>Influence plots are often informative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5045CC-5D8F-4DBE-9752-358AB16EA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910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DFBDC-B658-47BC-83F5-5A6085617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Objects &amp;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960E7D-ED50-4152-AA5A-C66D8BCB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11BFDA-78DF-4313-9E01-716E74074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47800"/>
            <a:ext cx="8171428" cy="3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65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DFBDC-B658-47BC-83F5-5A6085617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Objects &amp;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960E7D-ED50-4152-AA5A-C66D8BCB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603EFF-98E5-4529-93EA-FDB63EE01C90}"/>
              </a:ext>
            </a:extLst>
          </p:cNvPr>
          <p:cNvSpPr txBox="1"/>
          <p:nvPr/>
        </p:nvSpPr>
        <p:spPr>
          <a:xfrm>
            <a:off x="457200" y="12192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Methods for “</a:t>
            </a:r>
            <a:r>
              <a:rPr lang="en-US" sz="2400" dirty="0" err="1"/>
              <a:t>glm</a:t>
            </a:r>
            <a:r>
              <a:rPr lang="en-US" sz="2400" dirty="0"/>
              <a:t>” objects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E6BCC6-5482-4A61-A10D-D3F03C44E134}"/>
              </a:ext>
            </a:extLst>
          </p:cNvPr>
          <p:cNvSpPr txBox="1"/>
          <p:nvPr/>
        </p:nvSpPr>
        <p:spPr>
          <a:xfrm>
            <a:off x="533400" y="1981200"/>
            <a:ext cx="8153400" cy="375487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library(MASS); library(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vcdExtra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methods(class="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[1] add1 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addterm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[5]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asGnm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assoc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avPlot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avPlot3d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[9] Boot 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bootCase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brief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ceresPlot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[13] coerce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confidenceEllipse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[17]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cooks.distance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deviance          drop1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dropterm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[21] effects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extractAIC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family            formula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[25]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gamma.shape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influence         initialize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leveragePlot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[29]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linearHypothesis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logLik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mcPlot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mmp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[33]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model.frame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modFit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mosaic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ncvTest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[37] nobs              predict           print             profile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[41]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qqPlot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residualPlot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residualPlots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residuals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[45] rootogram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rstandard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rstudent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S    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[49] show              sieve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sigmaHat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slotsFromS3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[53] summary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vcov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weights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see '?methods' for accessing help and source code</a:t>
            </a:r>
          </a:p>
        </p:txBody>
      </p:sp>
    </p:spTree>
    <p:extLst>
      <p:ext uri="{BB962C8B-B14F-4D97-AF65-F5344CB8AC3E}">
        <p14:creationId xmlns:p14="http://schemas.microsoft.com/office/powerpoint/2010/main" val="3236570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3D16E-4DE0-487B-BE8A-11F736B24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F245A2-FA87-4640-B344-712A9B56E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809E6E-50F7-4B8F-A52A-B46416676FD1}"/>
              </a:ext>
            </a:extLst>
          </p:cNvPr>
          <p:cNvSpPr txBox="1"/>
          <p:nvPr/>
        </p:nvSpPr>
        <p:spPr>
          <a:xfrm>
            <a:off x="457200" y="2057400"/>
            <a:ext cx="8229600" cy="418576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methods("plot")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[1]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plot,ANY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-method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plot,color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-method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plot.acf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[4] plot.ca*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plot.correspondence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plot.data.frame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[7]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plot.decomposed.ts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plot.default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plot.dendrogram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[10]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plot.density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plot.ecdf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plot.factor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[13]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plot.formula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plot.function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plot.gnm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[16]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plot.goodfit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plot.hcl_palettes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plot.hclust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[19]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plot.histogram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plot.HLtest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plot.HoltWinters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[22]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plot.isoreg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plot.lda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[25]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plot.loddsratio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plot.mca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[28]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plot.medpolish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plot.mjca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plot.mlm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[31]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plot.ppr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plot.prcomp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plot.princomp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[34]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plot.profile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plot.profile.gnm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plot.profile.nls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[37]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plot.qv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plot.raster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plot.ridgelm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[40]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plot.rootogram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plot.shingle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plot.spec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[43]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plot.stepfun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plot.stl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plot.structable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[46]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plot.table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plot.trellis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[49]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plot.tskernel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plot.TukeyHSD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plot.zoo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see '?methods' for accessing help and source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051B42-8608-4828-A4E6-8724A7C1A9C4}"/>
              </a:ext>
            </a:extLst>
          </p:cNvPr>
          <p:cNvSpPr txBox="1"/>
          <p:nvPr/>
        </p:nvSpPr>
        <p:spPr>
          <a:xfrm>
            <a:off x="487680" y="1238488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many, many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plot() </a:t>
            </a:r>
            <a:r>
              <a:rPr lang="en-US" dirty="0"/>
              <a:t>methods for different types of objects</a:t>
            </a:r>
          </a:p>
          <a:p>
            <a:r>
              <a:rPr lang="en-US" dirty="0"/>
              <a:t>e.g.,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plot() </a:t>
            </a:r>
            <a:r>
              <a:rPr lang="en-US" dirty="0"/>
              <a:t>for a “</a:t>
            </a:r>
            <a:r>
              <a:rPr lang="en-US" dirty="0" err="1"/>
              <a:t>glm</a:t>
            </a:r>
            <a:r>
              <a:rPr lang="en-US" dirty="0"/>
              <a:t>” object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plot.glm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()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94004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6745</TotalTime>
  <Words>4694</Words>
  <Application>Microsoft Office PowerPoint</Application>
  <PresentationFormat>On-screen Show (4:3)</PresentationFormat>
  <Paragraphs>627</Paragraphs>
  <Slides>67</Slides>
  <Notes>4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Arial</vt:lpstr>
      <vt:lpstr>Calibri</vt:lpstr>
      <vt:lpstr>Courier New</vt:lpstr>
      <vt:lpstr>Lucida Console</vt:lpstr>
      <vt:lpstr>Symbol</vt:lpstr>
      <vt:lpstr>Wingdings</vt:lpstr>
      <vt:lpstr>1_Office Theme</vt:lpstr>
      <vt:lpstr>Equation</vt:lpstr>
      <vt:lpstr>Logistic regression</vt:lpstr>
      <vt:lpstr>Model-based methods: Overview</vt:lpstr>
      <vt:lpstr>loglm() vs. glm()</vt:lpstr>
      <vt:lpstr>PowerPoint Presentation</vt:lpstr>
      <vt:lpstr>loglm() vs. glm()</vt:lpstr>
      <vt:lpstr>Fitting &amp; graphing models: Overview</vt:lpstr>
      <vt:lpstr>Objects &amp; methods</vt:lpstr>
      <vt:lpstr>Objects &amp; methods</vt:lpstr>
      <vt:lpstr>PowerPoint Presentation</vt:lpstr>
      <vt:lpstr>Modeling approaches: Overview</vt:lpstr>
      <vt:lpstr>Modeling approaches: Overview</vt:lpstr>
      <vt:lpstr>Logistic regression</vt:lpstr>
      <vt:lpstr>Example: Arthritis treatment</vt:lpstr>
      <vt:lpstr>Example: Berkeley admissions</vt:lpstr>
      <vt:lpstr>Example: Survival in the Donner party</vt:lpstr>
      <vt:lpstr>Binary response: What’s wrong with OLS?</vt:lpstr>
      <vt:lpstr>Linear regression vs Logistic regression</vt:lpstr>
      <vt:lpstr>Logistic regression </vt:lpstr>
      <vt:lpstr>Logistic regression: One predictor</vt:lpstr>
      <vt:lpstr>Logistic regression: One predictor</vt:lpstr>
      <vt:lpstr>Logistic regression: Multiple predictors</vt:lpstr>
      <vt:lpstr>Fitting the logistic regression model</vt:lpstr>
      <vt:lpstr>PowerPoint Presentation</vt:lpstr>
      <vt:lpstr>Interpreting coefficients</vt:lpstr>
      <vt:lpstr>Multiple predictors</vt:lpstr>
      <vt:lpstr>Multiple predictors: Fitting</vt:lpstr>
      <vt:lpstr>Interpreting coefficients</vt:lpstr>
      <vt:lpstr>Hypothesis testing: Questions</vt:lpstr>
      <vt:lpstr>Maximum likelihood estimation</vt:lpstr>
      <vt:lpstr>Overall model tests</vt:lpstr>
      <vt:lpstr>Wald tests &amp; confidence intervals</vt:lpstr>
      <vt:lpstr>LR, Wald &amp; Score tests</vt:lpstr>
      <vt:lpstr>Plotting logistic regression data</vt:lpstr>
      <vt:lpstr>Types of plots</vt:lpstr>
      <vt:lpstr>Types of plots</vt:lpstr>
      <vt:lpstr>Types of plots</vt:lpstr>
      <vt:lpstr>Conditional plots with ggplot2</vt:lpstr>
      <vt:lpstr>Conditional plots with ggplot2</vt:lpstr>
      <vt:lpstr>Full-model plots</vt:lpstr>
      <vt:lpstr>Plotting with ggplot2</vt:lpstr>
      <vt:lpstr>Full-model plot</vt:lpstr>
      <vt:lpstr>Full-model plot</vt:lpstr>
      <vt:lpstr>Models with interactions</vt:lpstr>
      <vt:lpstr>Models with interactions</vt:lpstr>
      <vt:lpstr>Effect plots: Basic ideas</vt:lpstr>
      <vt:lpstr>Effect plots: Details</vt:lpstr>
      <vt:lpstr>Plotting main effects</vt:lpstr>
      <vt:lpstr>Full-model plot</vt:lpstr>
      <vt:lpstr>PowerPoint Presentation</vt:lpstr>
      <vt:lpstr>Race &amp; Crime</vt:lpstr>
      <vt:lpstr>Case study: Arrests for marijuana</vt:lpstr>
      <vt:lpstr>Toronto Star meets mosaic displays</vt:lpstr>
      <vt:lpstr>Racial profiling: Presentation graphic</vt:lpstr>
      <vt:lpstr>Arrests for marijuana: Data</vt:lpstr>
      <vt:lpstr>Arrests for marijuana: Model</vt:lpstr>
      <vt:lpstr>Effect plot: Skin colour</vt:lpstr>
      <vt:lpstr>Effect plots: Interactions</vt:lpstr>
      <vt:lpstr>Effect plots: Interactions</vt:lpstr>
      <vt:lpstr>Effect plots: allEffects</vt:lpstr>
      <vt:lpstr>Model diagnostics</vt:lpstr>
      <vt:lpstr>Diagnostic plots in R</vt:lpstr>
      <vt:lpstr>Unusual data: Leverage &amp; Influence</vt:lpstr>
      <vt:lpstr>Influence plots</vt:lpstr>
      <vt:lpstr>Influence plots in R</vt:lpstr>
      <vt:lpstr>Which cases are influential?</vt:lpstr>
      <vt:lpstr>Looking ahead</vt:lpstr>
      <vt:lpstr>Summary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Michael Friendly</dc:creator>
  <cp:lastModifiedBy>Michael L Friendly</cp:lastModifiedBy>
  <cp:revision>123</cp:revision>
  <dcterms:created xsi:type="dcterms:W3CDTF">2017-10-14T20:35:56Z</dcterms:created>
  <dcterms:modified xsi:type="dcterms:W3CDTF">2022-12-15T22:38:18Z</dcterms:modified>
</cp:coreProperties>
</file>